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Helvetica Neue"/>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2F63BF-C610-472A-9E29-817934A7B187}">
  <a:tblStyle styleId="{E12F63BF-C610-472A-9E29-817934A7B18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HelveticaNeue-bold.fntdata"/><Relationship Id="rId41" Type="http://schemas.openxmlformats.org/officeDocument/2006/relationships/font" Target="fonts/HelveticaNeue-regular.fntdata"/><Relationship Id="rId22" Type="http://schemas.openxmlformats.org/officeDocument/2006/relationships/slide" Target="slides/slide15.xml"/><Relationship Id="rId44" Type="http://schemas.openxmlformats.org/officeDocument/2006/relationships/font" Target="fonts/HelveticaNeue-boldItalic.fntdata"/><Relationship Id="rId21" Type="http://schemas.openxmlformats.org/officeDocument/2006/relationships/slide" Target="slides/slide14.xml"/><Relationship Id="rId43" Type="http://schemas.openxmlformats.org/officeDocument/2006/relationships/font" Target="fonts/HelveticaNeue-italic.fntdata"/><Relationship Id="rId24" Type="http://schemas.openxmlformats.org/officeDocument/2006/relationships/slide" Target="slides/slide17.xml"/><Relationship Id="rId46" Type="http://schemas.openxmlformats.org/officeDocument/2006/relationships/font" Target="fonts/RobotoMono-bold.fntdata"/><Relationship Id="rId23" Type="http://schemas.openxmlformats.org/officeDocument/2006/relationships/slide" Target="slides/slide16.xml"/><Relationship Id="rId45"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RobotoMono-boldItalic.fntdata"/><Relationship Id="rId25" Type="http://schemas.openxmlformats.org/officeDocument/2006/relationships/slide" Target="slides/slide18.xml"/><Relationship Id="rId47" Type="http://schemas.openxmlformats.org/officeDocument/2006/relationships/font" Target="fonts/RobotoMono-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9c0a4f184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9c0a4f184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9c9e36994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9c9e36994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9ce5e20020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9ce5e20020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9c9e36994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9c9e36994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63ad9c47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863ad9c4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9c9e36994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9c9e36994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9c9e36994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9c9e36994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9c9e36994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9c9e36994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863ad9c47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863ad9c47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63ad9c477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863ad9c477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863ad9c477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863ad9c477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9c0a4f184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9c0a4f184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863ad9c477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863ad9c477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9ce5e20020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9ce5e20020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9ce5e20020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9ce5e20020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9ce5e20020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9ce5e20020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9ce5e20020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9ce5e20020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63ad9c47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863ad9c47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9ce5e2002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9ce5e2002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9ce5e2002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9ce5e200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863ad9c47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863ad9c47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9ce5e2002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9ce5e2002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9c9e36994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9c9e36994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863ad9c47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863ad9c47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r>
              <a:rPr lang="en">
                <a:solidFill>
                  <a:schemeClr val="dk1"/>
                </a:solidFill>
              </a:rPr>
              <a:t>Present the most relevant pros and cons and have the full lists in the appendix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97d6c0d0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97d6c0d0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r>
              <a:rPr lang="en">
                <a:solidFill>
                  <a:schemeClr val="dk1"/>
                </a:solidFill>
              </a:rPr>
              <a:t>Present the most relevant pros and cons and have the full lists in the appendix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9ce5e2002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9ce5e2002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9ce5e2002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9ce5e2002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9c9e36994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9c9e36994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9c9e36994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9c9e36994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63ad9c4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863ad9c4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863ad9c4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863ad9c4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863ad9c4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863ad9c4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9c9e3699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9c9e3699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50.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jp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0.jp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1" Type="http://schemas.openxmlformats.org/officeDocument/2006/relationships/image" Target="../media/image32.jpg"/><Relationship Id="rId10"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4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4.jpg"/><Relationship Id="rId4" Type="http://schemas.openxmlformats.org/officeDocument/2006/relationships/image" Target="../media/image36.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4.jpg"/><Relationship Id="rId4" Type="http://schemas.openxmlformats.org/officeDocument/2006/relationships/image" Target="../media/image36.png"/><Relationship Id="rId5"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4.jpg"/><Relationship Id="rId4" Type="http://schemas.openxmlformats.org/officeDocument/2006/relationships/image" Target="../media/image36.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ecal.com/70-percent-of-adults-rely-on-digital-calendar/" TargetMode="External"/><Relationship Id="rId5" Type="http://schemas.openxmlformats.org/officeDocument/2006/relationships/hyperlink" Target="https://www.cnbc.com/2023/03/14/burnout-is-on-the-rise-gen-z-millennials-and-women-are-the-most-stressed.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21.jpg"/><Relationship Id="rId9"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8.jpg"/><Relationship Id="rId7" Type="http://schemas.openxmlformats.org/officeDocument/2006/relationships/image" Target="../media/image13.jpg"/><Relationship Id="rId8"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nvSpPr>
        <p:spPr>
          <a:xfrm>
            <a:off x="190100" y="4280725"/>
            <a:ext cx="513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Helvetica Neue"/>
                <a:ea typeface="Helvetica Neue"/>
                <a:cs typeface="Helvetica Neue"/>
                <a:sym typeface="Helvetica Neue"/>
              </a:rPr>
              <a:t>Assignment 5</a:t>
            </a:r>
            <a:endParaRPr i="1" sz="1800">
              <a:solidFill>
                <a:schemeClr val="dk1"/>
              </a:solidFill>
              <a:latin typeface="Helvetica Neue"/>
              <a:ea typeface="Helvetica Neue"/>
              <a:cs typeface="Helvetica Neue"/>
              <a:sym typeface="Helvetica Neue"/>
            </a:endParaRPr>
          </a:p>
        </p:txBody>
      </p:sp>
      <p:sp>
        <p:nvSpPr>
          <p:cNvPr id="100" name="Google Shape;100;p25"/>
          <p:cNvSpPr txBox="1"/>
          <p:nvPr/>
        </p:nvSpPr>
        <p:spPr>
          <a:xfrm>
            <a:off x="237150" y="2156725"/>
            <a:ext cx="8669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chemeClr val="dk1"/>
                </a:solidFill>
                <a:latin typeface="Roboto Mono"/>
                <a:ea typeface="Roboto Mono"/>
                <a:cs typeface="Roboto Mono"/>
                <a:sym typeface="Roboto Mono"/>
              </a:rPr>
              <a:t>Sketching, Low-fi Prototyping &amp; Pilot Usability Testing</a:t>
            </a:r>
            <a:endParaRPr b="1" sz="4200">
              <a:solidFill>
                <a:schemeClr val="dk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7597" l="4946" r="2255" t="4055"/>
          <a:stretch/>
        </p:blipFill>
        <p:spPr>
          <a:xfrm rot="-5400000">
            <a:off x="3656084" y="690488"/>
            <a:ext cx="3626726" cy="4603648"/>
          </a:xfrm>
          <a:prstGeom prst="rect">
            <a:avLst/>
          </a:prstGeom>
          <a:noFill/>
          <a:ln>
            <a:noFill/>
          </a:ln>
        </p:spPr>
      </p:pic>
      <p:sp>
        <p:nvSpPr>
          <p:cNvPr id="209" name="Google Shape;209;p34"/>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34"/>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MOBILE</a:t>
            </a:r>
            <a:endParaRPr b="1" sz="3500">
              <a:solidFill>
                <a:srgbClr val="FFFFFF"/>
              </a:solidFill>
              <a:latin typeface="Roboto Mono"/>
              <a:ea typeface="Roboto Mono"/>
              <a:cs typeface="Roboto Mono"/>
              <a:sym typeface="Roboto Mono"/>
            </a:endParaRPr>
          </a:p>
        </p:txBody>
      </p:sp>
      <p:sp>
        <p:nvSpPr>
          <p:cNvPr id="211" name="Google Shape;211;p34"/>
          <p:cNvSpPr txBox="1"/>
          <p:nvPr/>
        </p:nvSpPr>
        <p:spPr>
          <a:xfrm>
            <a:off x="11088" y="4591500"/>
            <a:ext cx="326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500" u="sng">
                <a:solidFill>
                  <a:srgbClr val="4D6154"/>
                </a:solidFill>
                <a:latin typeface="Roboto Mono"/>
                <a:ea typeface="Roboto Mono"/>
                <a:cs typeface="Roboto Mono"/>
                <a:sym typeface="Roboto Mono"/>
              </a:rPr>
              <a:t>Prototype concept 3 of 4</a:t>
            </a:r>
            <a:endParaRPr b="1" i="1" sz="1500" u="sng">
              <a:solidFill>
                <a:srgbClr val="4D6154"/>
              </a:solidFill>
              <a:latin typeface="Roboto Mono"/>
              <a:ea typeface="Roboto Mono"/>
              <a:cs typeface="Roboto Mono"/>
              <a:sym typeface="Roboto Mono"/>
            </a:endParaRPr>
          </a:p>
        </p:txBody>
      </p:sp>
      <p:sp>
        <p:nvSpPr>
          <p:cNvPr id="212" name="Google Shape;212;p34"/>
          <p:cNvSpPr/>
          <p:nvPr/>
        </p:nvSpPr>
        <p:spPr>
          <a:xfrm>
            <a:off x="254775" y="1643713"/>
            <a:ext cx="2912850" cy="1978013"/>
          </a:xfrm>
          <a:prstGeom prst="flowChartProcess">
            <a:avLst/>
          </a:prstGeom>
          <a:solidFill>
            <a:srgbClr val="0097A7"/>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Roboto Mono"/>
                <a:ea typeface="Roboto Mono"/>
                <a:cs typeface="Roboto Mono"/>
                <a:sym typeface="Roboto Mono"/>
              </a:rPr>
              <a:t>Everyday emotional scheduling and insights</a:t>
            </a:r>
            <a:endParaRPr sz="1200"/>
          </a:p>
        </p:txBody>
      </p:sp>
      <p:sp>
        <p:nvSpPr>
          <p:cNvPr id="213" name="Google Shape;213;p34"/>
          <p:cNvSpPr txBox="1"/>
          <p:nvPr/>
        </p:nvSpPr>
        <p:spPr>
          <a:xfrm>
            <a:off x="3167625" y="4462250"/>
            <a:ext cx="7380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Summarized upcoming events and provides suggestions of what you could do</a:t>
            </a:r>
            <a:endParaRPr sz="1200">
              <a:highlight>
                <a:schemeClr val="lt1"/>
              </a:highlight>
              <a:latin typeface="Roboto Mono"/>
              <a:ea typeface="Roboto Mono"/>
              <a:cs typeface="Roboto Mono"/>
              <a:sym typeface="Roboto Mono"/>
            </a:endParaRPr>
          </a:p>
        </p:txBody>
      </p:sp>
      <p:sp>
        <p:nvSpPr>
          <p:cNvPr id="214" name="Google Shape;214;p34"/>
          <p:cNvSpPr txBox="1"/>
          <p:nvPr/>
        </p:nvSpPr>
        <p:spPr>
          <a:xfrm>
            <a:off x="4448975" y="4426850"/>
            <a:ext cx="738000" cy="67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Upcoming event elements are clickable to give emotional advice about how you might feel going into them</a:t>
            </a:r>
            <a:endParaRPr sz="400">
              <a:highlight>
                <a:schemeClr val="lt1"/>
              </a:highlight>
              <a:latin typeface="Roboto Mono"/>
              <a:ea typeface="Roboto Mono"/>
              <a:cs typeface="Roboto Mono"/>
              <a:sym typeface="Roboto Mono"/>
            </a:endParaRPr>
          </a:p>
        </p:txBody>
      </p:sp>
      <p:sp>
        <p:nvSpPr>
          <p:cNvPr id="215" name="Google Shape;215;p34"/>
          <p:cNvSpPr txBox="1"/>
          <p:nvPr/>
        </p:nvSpPr>
        <p:spPr>
          <a:xfrm>
            <a:off x="5444525" y="4497650"/>
            <a:ext cx="877800" cy="3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an upcoming event with predictive elements about emotional impact</a:t>
            </a:r>
            <a:endParaRPr sz="400">
              <a:solidFill>
                <a:schemeClr val="dk1"/>
              </a:solidFill>
              <a:highlight>
                <a:schemeClr val="lt1"/>
              </a:highlight>
              <a:latin typeface="Roboto Mono"/>
              <a:ea typeface="Roboto Mono"/>
              <a:cs typeface="Roboto Mono"/>
              <a:sym typeface="Roboto Mono"/>
            </a:endParaRPr>
          </a:p>
        </p:txBody>
      </p:sp>
      <p:sp>
        <p:nvSpPr>
          <p:cNvPr id="216" name="Google Shape;216;p34"/>
          <p:cNvSpPr txBox="1"/>
          <p:nvPr/>
        </p:nvSpPr>
        <p:spPr>
          <a:xfrm>
            <a:off x="6679900" y="4497650"/>
            <a:ext cx="7380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 a more full view calendar.</a:t>
            </a:r>
            <a:endParaRPr>
              <a:latin typeface="Roboto Mono"/>
              <a:ea typeface="Roboto Mono"/>
              <a:cs typeface="Roboto Mono"/>
              <a:sym typeface="Roboto Mono"/>
            </a:endParaRPr>
          </a:p>
        </p:txBody>
      </p:sp>
      <p:sp>
        <p:nvSpPr>
          <p:cNvPr id="217" name="Google Shape;217;p34"/>
          <p:cNvSpPr txBox="1"/>
          <p:nvPr/>
        </p:nvSpPr>
        <p:spPr>
          <a:xfrm>
            <a:off x="3219925" y="2631175"/>
            <a:ext cx="8094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 An anthropomorphized character welcomes the user upon landing.</a:t>
            </a:r>
            <a:endParaRPr sz="400">
              <a:solidFill>
                <a:schemeClr val="dk1"/>
              </a:solidFill>
              <a:highlight>
                <a:schemeClr val="lt1"/>
              </a:highlight>
              <a:latin typeface="Roboto Mono"/>
              <a:ea typeface="Roboto Mono"/>
              <a:cs typeface="Roboto Mono"/>
              <a:sym typeface="Roboto Mono"/>
            </a:endParaRPr>
          </a:p>
        </p:txBody>
      </p:sp>
      <p:sp>
        <p:nvSpPr>
          <p:cNvPr id="218" name="Google Shape;218;p34"/>
          <p:cNvSpPr txBox="1"/>
          <p:nvPr/>
        </p:nvSpPr>
        <p:spPr>
          <a:xfrm>
            <a:off x="4029325" y="1080250"/>
            <a:ext cx="8094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T</a:t>
            </a:r>
            <a:r>
              <a:rPr lang="en" sz="400">
                <a:solidFill>
                  <a:schemeClr val="dk1"/>
                </a:solidFill>
                <a:highlight>
                  <a:schemeClr val="lt1"/>
                </a:highlight>
                <a:latin typeface="Roboto Mono"/>
                <a:ea typeface="Roboto Mono"/>
                <a:cs typeface="Roboto Mono"/>
                <a:sym typeface="Roboto Mono"/>
              </a:rPr>
              <a:t>he app provides a summary of previous events based on already contained event data</a:t>
            </a:r>
            <a:endParaRPr sz="400">
              <a:solidFill>
                <a:schemeClr val="dk1"/>
              </a:solidFill>
              <a:highlight>
                <a:schemeClr val="lt1"/>
              </a:highlight>
              <a:latin typeface="Roboto Mono"/>
              <a:ea typeface="Roboto Mono"/>
              <a:cs typeface="Roboto Mono"/>
              <a:sym typeface="Roboto Mono"/>
            </a:endParaRPr>
          </a:p>
        </p:txBody>
      </p:sp>
      <p:sp>
        <p:nvSpPr>
          <p:cNvPr id="219" name="Google Shape;219;p34"/>
          <p:cNvSpPr txBox="1"/>
          <p:nvPr/>
        </p:nvSpPr>
        <p:spPr>
          <a:xfrm>
            <a:off x="5399175" y="2113050"/>
            <a:ext cx="8094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The small summaries of events moves above as prompts for the reflection on previous tasks</a:t>
            </a:r>
            <a:endParaRPr sz="400">
              <a:solidFill>
                <a:schemeClr val="dk1"/>
              </a:solidFill>
              <a:highlight>
                <a:schemeClr val="lt1"/>
              </a:highlight>
              <a:latin typeface="Roboto Mono"/>
              <a:ea typeface="Roboto Mono"/>
              <a:cs typeface="Roboto Mono"/>
              <a:sym typeface="Roboto Mono"/>
            </a:endParaRPr>
          </a:p>
        </p:txBody>
      </p:sp>
      <p:sp>
        <p:nvSpPr>
          <p:cNvPr id="220" name="Google Shape;220;p34"/>
          <p:cNvSpPr txBox="1"/>
          <p:nvPr/>
        </p:nvSpPr>
        <p:spPr>
          <a:xfrm>
            <a:off x="7116800" y="2571750"/>
            <a:ext cx="809400" cy="5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solidFill>
                  <a:schemeClr val="dk1"/>
                </a:solidFill>
                <a:highlight>
                  <a:schemeClr val="lt1"/>
                </a:highlight>
                <a:latin typeface="Roboto Mono"/>
                <a:ea typeface="Roboto Mono"/>
                <a:cs typeface="Roboto Mono"/>
                <a:sym typeface="Roboto Mono"/>
              </a:rPr>
              <a:t>As summary loads, image is provided affirming that information was recorded</a:t>
            </a:r>
            <a:endParaRPr sz="400">
              <a:solidFill>
                <a:schemeClr val="dk1"/>
              </a:solidFill>
              <a:highlight>
                <a:schemeClr val="lt1"/>
              </a:highlight>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35"/>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AR GLASSES</a:t>
            </a:r>
            <a:endParaRPr b="1" sz="3500">
              <a:solidFill>
                <a:srgbClr val="FFFFFF"/>
              </a:solidFill>
              <a:latin typeface="Roboto Mono"/>
              <a:ea typeface="Roboto Mono"/>
              <a:cs typeface="Roboto Mono"/>
              <a:sym typeface="Roboto Mono"/>
            </a:endParaRPr>
          </a:p>
        </p:txBody>
      </p:sp>
      <p:sp>
        <p:nvSpPr>
          <p:cNvPr id="227" name="Google Shape;227;p35"/>
          <p:cNvSpPr txBox="1"/>
          <p:nvPr/>
        </p:nvSpPr>
        <p:spPr>
          <a:xfrm>
            <a:off x="11088" y="4591500"/>
            <a:ext cx="326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500" u="sng">
                <a:solidFill>
                  <a:srgbClr val="4D6154"/>
                </a:solidFill>
                <a:latin typeface="Roboto Mono"/>
                <a:ea typeface="Roboto Mono"/>
                <a:cs typeface="Roboto Mono"/>
                <a:sym typeface="Roboto Mono"/>
              </a:rPr>
              <a:t>Prototype concept 4 of 4</a:t>
            </a:r>
            <a:endParaRPr b="1" i="1" sz="1500" u="sng">
              <a:solidFill>
                <a:srgbClr val="4D6154"/>
              </a:solidFill>
              <a:latin typeface="Roboto Mono"/>
              <a:ea typeface="Roboto Mono"/>
              <a:cs typeface="Roboto Mono"/>
              <a:sym typeface="Roboto Mono"/>
            </a:endParaRPr>
          </a:p>
        </p:txBody>
      </p:sp>
      <p:sp>
        <p:nvSpPr>
          <p:cNvPr id="228" name="Google Shape;228;p35"/>
          <p:cNvSpPr/>
          <p:nvPr/>
        </p:nvSpPr>
        <p:spPr>
          <a:xfrm>
            <a:off x="254775" y="1643713"/>
            <a:ext cx="2912850" cy="1978013"/>
          </a:xfrm>
          <a:prstGeom prst="flowChartProcess">
            <a:avLst/>
          </a:prstGeom>
          <a:solidFill>
            <a:srgbClr val="0097A7"/>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Roboto Mono"/>
                <a:ea typeface="Roboto Mono"/>
                <a:cs typeface="Roboto Mono"/>
                <a:sym typeface="Roboto Mono"/>
              </a:rPr>
              <a:t>Location &amp; Time based Augmented Reality </a:t>
            </a:r>
            <a:endParaRPr sz="1200"/>
          </a:p>
        </p:txBody>
      </p:sp>
      <p:pic>
        <p:nvPicPr>
          <p:cNvPr id="229" name="Google Shape;229;p35" title="Screenshot 2025-10-24 at 12.31.36 PM.png"/>
          <p:cNvPicPr preferRelativeResize="0"/>
          <p:nvPr/>
        </p:nvPicPr>
        <p:blipFill>
          <a:blip r:embed="rId3">
            <a:alphaModFix/>
          </a:blip>
          <a:stretch>
            <a:fillRect/>
          </a:stretch>
        </p:blipFill>
        <p:spPr>
          <a:xfrm>
            <a:off x="4184738" y="880000"/>
            <a:ext cx="3821295" cy="4126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2180799" y="1706425"/>
            <a:ext cx="2172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SMART</a:t>
            </a:r>
            <a:r>
              <a:rPr b="1" lang="en">
                <a:latin typeface="Roboto Mono"/>
                <a:ea typeface="Roboto Mono"/>
                <a:cs typeface="Roboto Mono"/>
                <a:sym typeface="Roboto Mono"/>
              </a:rPr>
              <a:t>WATCH</a:t>
            </a:r>
            <a:endParaRPr b="1">
              <a:latin typeface="Roboto Mono"/>
              <a:ea typeface="Roboto Mono"/>
              <a:cs typeface="Roboto Mono"/>
              <a:sym typeface="Roboto Mono"/>
            </a:endParaRPr>
          </a:p>
        </p:txBody>
      </p:sp>
      <p:sp>
        <p:nvSpPr>
          <p:cNvPr id="235" name="Google Shape;235;p36"/>
          <p:cNvSpPr txBox="1"/>
          <p:nvPr>
            <p:ph type="title"/>
          </p:nvPr>
        </p:nvSpPr>
        <p:spPr>
          <a:xfrm>
            <a:off x="5348362" y="1614875"/>
            <a:ext cx="1387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MOBILE</a:t>
            </a:r>
            <a:endParaRPr b="1">
              <a:latin typeface="Roboto Mono"/>
              <a:ea typeface="Roboto Mono"/>
              <a:cs typeface="Roboto Mono"/>
              <a:sym typeface="Roboto Mono"/>
            </a:endParaRPr>
          </a:p>
        </p:txBody>
      </p:sp>
      <p:sp>
        <p:nvSpPr>
          <p:cNvPr id="236" name="Google Shape;236;p36"/>
          <p:cNvSpPr txBox="1"/>
          <p:nvPr/>
        </p:nvSpPr>
        <p:spPr>
          <a:xfrm>
            <a:off x="268650" y="293300"/>
            <a:ext cx="86067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Roboto Mono"/>
                <a:ea typeface="Roboto Mono"/>
                <a:cs typeface="Roboto Mono"/>
                <a:sym typeface="Roboto Mono"/>
              </a:rPr>
              <a:t>Refining Our Top 2 Modalities</a:t>
            </a:r>
            <a:endParaRPr b="1" sz="3700">
              <a:latin typeface="Roboto Mono"/>
              <a:ea typeface="Roboto Mono"/>
              <a:cs typeface="Roboto Mono"/>
              <a:sym typeface="Roboto Mono"/>
            </a:endParaRPr>
          </a:p>
        </p:txBody>
      </p:sp>
      <p:sp>
        <p:nvSpPr>
          <p:cNvPr id="237" name="Google Shape;237;p36"/>
          <p:cNvSpPr txBox="1"/>
          <p:nvPr/>
        </p:nvSpPr>
        <p:spPr>
          <a:xfrm>
            <a:off x="1371150" y="1047500"/>
            <a:ext cx="6401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800">
                <a:solidFill>
                  <a:srgbClr val="4D6154"/>
                </a:solidFill>
                <a:latin typeface="Roboto Mono"/>
                <a:ea typeface="Roboto Mono"/>
                <a:cs typeface="Roboto Mono"/>
                <a:sym typeface="Roboto Mono"/>
              </a:rPr>
              <a:t>Focusing on two distinct user contexts</a:t>
            </a:r>
            <a:endParaRPr b="1" i="1" sz="1800">
              <a:solidFill>
                <a:srgbClr val="4D6154"/>
              </a:solidFill>
              <a:latin typeface="Roboto Mono"/>
              <a:ea typeface="Roboto Mono"/>
              <a:cs typeface="Roboto Mono"/>
              <a:sym typeface="Roboto Mono"/>
            </a:endParaRPr>
          </a:p>
        </p:txBody>
      </p:sp>
      <p:sp>
        <p:nvSpPr>
          <p:cNvPr id="238" name="Google Shape;238;p36"/>
          <p:cNvSpPr/>
          <p:nvPr/>
        </p:nvSpPr>
        <p:spPr>
          <a:xfrm rot="-5400000">
            <a:off x="7381550" y="3903175"/>
            <a:ext cx="484800" cy="13878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36"/>
          <p:cNvSpPr txBox="1"/>
          <p:nvPr/>
        </p:nvSpPr>
        <p:spPr>
          <a:xfrm>
            <a:off x="826125" y="4381525"/>
            <a:ext cx="585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a:solidFill>
                  <a:srgbClr val="4D6154"/>
                </a:solidFill>
                <a:latin typeface="Roboto Mono"/>
                <a:ea typeface="Roboto Mono"/>
                <a:cs typeface="Roboto Mono"/>
                <a:sym typeface="Roboto Mono"/>
              </a:rPr>
              <a:t>Sketching key user flows for deeper exploration</a:t>
            </a:r>
            <a:endParaRPr b="1" i="1" sz="1600">
              <a:solidFill>
                <a:srgbClr val="4D6154"/>
              </a:solidFill>
              <a:latin typeface="Roboto Mono"/>
              <a:ea typeface="Roboto Mono"/>
              <a:cs typeface="Roboto Mono"/>
              <a:sym typeface="Roboto Mono"/>
            </a:endParaRPr>
          </a:p>
        </p:txBody>
      </p:sp>
      <p:pic>
        <p:nvPicPr>
          <p:cNvPr id="240" name="Google Shape;240;p36" title="istockphoto-481378203-612x612-removebg-preview.png"/>
          <p:cNvPicPr preferRelativeResize="0"/>
          <p:nvPr/>
        </p:nvPicPr>
        <p:blipFill>
          <a:blip r:embed="rId3">
            <a:alphaModFix/>
          </a:blip>
          <a:stretch>
            <a:fillRect/>
          </a:stretch>
        </p:blipFill>
        <p:spPr>
          <a:xfrm rot="626665">
            <a:off x="2601481" y="2386945"/>
            <a:ext cx="1331259" cy="1549820"/>
          </a:xfrm>
          <a:prstGeom prst="rect">
            <a:avLst/>
          </a:prstGeom>
          <a:noFill/>
          <a:ln>
            <a:noFill/>
          </a:ln>
        </p:spPr>
      </p:pic>
      <p:pic>
        <p:nvPicPr>
          <p:cNvPr id="241" name="Google Shape;241;p36" title="98f0b05f0abd5fa8398879e79de5b015-removebg-preview.png"/>
          <p:cNvPicPr preferRelativeResize="0"/>
          <p:nvPr/>
        </p:nvPicPr>
        <p:blipFill>
          <a:blip r:embed="rId4">
            <a:alphaModFix/>
          </a:blip>
          <a:stretch>
            <a:fillRect/>
          </a:stretch>
        </p:blipFill>
        <p:spPr>
          <a:xfrm>
            <a:off x="5412575" y="2109087"/>
            <a:ext cx="1259375" cy="19921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7"/>
          <p:cNvPicPr preferRelativeResize="0"/>
          <p:nvPr/>
        </p:nvPicPr>
        <p:blipFill rotWithShape="1">
          <a:blip r:embed="rId3">
            <a:alphaModFix/>
          </a:blip>
          <a:srcRect b="4558" l="6614" r="8140" t="10385"/>
          <a:stretch/>
        </p:blipFill>
        <p:spPr>
          <a:xfrm rot="-5400000">
            <a:off x="725932" y="488779"/>
            <a:ext cx="3250426" cy="4324716"/>
          </a:xfrm>
          <a:prstGeom prst="rect">
            <a:avLst/>
          </a:prstGeom>
          <a:noFill/>
          <a:ln>
            <a:noFill/>
          </a:ln>
        </p:spPr>
      </p:pic>
      <p:pic>
        <p:nvPicPr>
          <p:cNvPr id="247" name="Google Shape;247;p37"/>
          <p:cNvPicPr preferRelativeResize="0"/>
          <p:nvPr/>
        </p:nvPicPr>
        <p:blipFill rotWithShape="1">
          <a:blip r:embed="rId4">
            <a:alphaModFix/>
          </a:blip>
          <a:srcRect b="6822" l="3819" r="6090" t="3644"/>
          <a:stretch/>
        </p:blipFill>
        <p:spPr>
          <a:xfrm rot="-5400000">
            <a:off x="5275101" y="552722"/>
            <a:ext cx="3165585" cy="4194616"/>
          </a:xfrm>
          <a:prstGeom prst="rect">
            <a:avLst/>
          </a:prstGeom>
          <a:noFill/>
          <a:ln>
            <a:noFill/>
          </a:ln>
        </p:spPr>
      </p:pic>
      <p:sp>
        <p:nvSpPr>
          <p:cNvPr id="248" name="Google Shape;248;p37"/>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7"/>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SMARTWATCH</a:t>
            </a:r>
            <a:endParaRPr b="1" sz="3500">
              <a:solidFill>
                <a:srgbClr val="FFFFFF"/>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8"/>
          <p:cNvPicPr preferRelativeResize="0"/>
          <p:nvPr/>
        </p:nvPicPr>
        <p:blipFill rotWithShape="1">
          <a:blip r:embed="rId3">
            <a:alphaModFix/>
          </a:blip>
          <a:srcRect b="3599" l="4780" r="6370" t="9662"/>
          <a:stretch/>
        </p:blipFill>
        <p:spPr>
          <a:xfrm rot="-5400000">
            <a:off x="674700" y="473274"/>
            <a:ext cx="3224602" cy="4196951"/>
          </a:xfrm>
          <a:prstGeom prst="rect">
            <a:avLst/>
          </a:prstGeom>
          <a:noFill/>
          <a:ln>
            <a:noFill/>
          </a:ln>
        </p:spPr>
      </p:pic>
      <p:pic>
        <p:nvPicPr>
          <p:cNvPr id="255" name="Google Shape;255;p38"/>
          <p:cNvPicPr preferRelativeResize="0"/>
          <p:nvPr/>
        </p:nvPicPr>
        <p:blipFill rotWithShape="1">
          <a:blip r:embed="rId4">
            <a:alphaModFix/>
          </a:blip>
          <a:srcRect b="2568" l="4435" r="3160" t="8849"/>
          <a:stretch/>
        </p:blipFill>
        <p:spPr>
          <a:xfrm rot="-5400000">
            <a:off x="5256637" y="428625"/>
            <a:ext cx="3353576" cy="4286249"/>
          </a:xfrm>
          <a:prstGeom prst="rect">
            <a:avLst/>
          </a:prstGeom>
          <a:noFill/>
          <a:ln>
            <a:noFill/>
          </a:ln>
        </p:spPr>
      </p:pic>
      <p:sp>
        <p:nvSpPr>
          <p:cNvPr id="256" name="Google Shape;256;p38"/>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38"/>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lt1"/>
                </a:solidFill>
                <a:latin typeface="Roboto Mono"/>
                <a:ea typeface="Roboto Mono"/>
                <a:cs typeface="Roboto Mono"/>
                <a:sym typeface="Roboto Mono"/>
              </a:rPr>
              <a:t>MOBILE</a:t>
            </a:r>
            <a:endParaRPr b="1" sz="3500">
              <a:solidFill>
                <a:srgbClr val="FFFFFF"/>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p:cNvPicPr preferRelativeResize="0"/>
          <p:nvPr/>
        </p:nvPicPr>
        <p:blipFill rotWithShape="1">
          <a:blip r:embed="rId3">
            <a:alphaModFix/>
          </a:blip>
          <a:srcRect b="3412" l="3315" r="5092" t="6780"/>
          <a:stretch/>
        </p:blipFill>
        <p:spPr>
          <a:xfrm rot="10800000">
            <a:off x="3021052" y="839202"/>
            <a:ext cx="3101898" cy="4055598"/>
          </a:xfrm>
          <a:prstGeom prst="rect">
            <a:avLst/>
          </a:prstGeom>
          <a:noFill/>
          <a:ln>
            <a:noFill/>
          </a:ln>
        </p:spPr>
      </p:pic>
      <p:sp>
        <p:nvSpPr>
          <p:cNvPr id="263" name="Google Shape;263;p39"/>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39"/>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MOBILE</a:t>
            </a:r>
            <a:endParaRPr b="1" sz="3500">
              <a:solidFill>
                <a:srgbClr val="FFFFFF"/>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757650" y="1255487"/>
            <a:ext cx="1628700" cy="719400"/>
          </a:xfrm>
          <a:prstGeom prst="rect">
            <a:avLst/>
          </a:prstGeom>
        </p:spPr>
        <p:txBody>
          <a:bodyPr anchorCtr="0" anchor="t" bIns="107300" lIns="107300" spcFirstLastPara="1" rIns="107300" wrap="square" tIns="107300">
            <a:normAutofit fontScale="90000"/>
          </a:bodyPr>
          <a:lstStyle/>
          <a:p>
            <a:pPr indent="0" lvl="0" marL="0" rtl="0" algn="ctr">
              <a:spcBef>
                <a:spcPts val="0"/>
              </a:spcBef>
              <a:spcAft>
                <a:spcPts val="0"/>
              </a:spcAft>
              <a:buNone/>
            </a:pPr>
            <a:r>
              <a:rPr b="1" lang="en" sz="3397">
                <a:latin typeface="Roboto Mono"/>
                <a:ea typeface="Roboto Mono"/>
                <a:cs typeface="Roboto Mono"/>
                <a:sym typeface="Roboto Mono"/>
              </a:rPr>
              <a:t>MOBILE</a:t>
            </a:r>
            <a:endParaRPr b="1" sz="3397">
              <a:latin typeface="Roboto Mono"/>
              <a:ea typeface="Roboto Mono"/>
              <a:cs typeface="Roboto Mono"/>
              <a:sym typeface="Roboto Mono"/>
            </a:endParaRPr>
          </a:p>
        </p:txBody>
      </p:sp>
      <p:sp>
        <p:nvSpPr>
          <p:cNvPr id="270" name="Google Shape;270;p40"/>
          <p:cNvSpPr txBox="1"/>
          <p:nvPr/>
        </p:nvSpPr>
        <p:spPr>
          <a:xfrm>
            <a:off x="268650" y="293300"/>
            <a:ext cx="86067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Roboto Mono"/>
                <a:ea typeface="Roboto Mono"/>
                <a:cs typeface="Roboto Mono"/>
                <a:sym typeface="Roboto Mono"/>
              </a:rPr>
              <a:t>Our Chosen Interface</a:t>
            </a:r>
            <a:endParaRPr b="1" sz="3700">
              <a:latin typeface="Roboto Mono"/>
              <a:ea typeface="Roboto Mono"/>
              <a:cs typeface="Roboto Mono"/>
              <a:sym typeface="Roboto Mono"/>
            </a:endParaRPr>
          </a:p>
        </p:txBody>
      </p:sp>
      <p:sp>
        <p:nvSpPr>
          <p:cNvPr id="271" name="Google Shape;271;p40"/>
          <p:cNvSpPr/>
          <p:nvPr/>
        </p:nvSpPr>
        <p:spPr>
          <a:xfrm rot="-5400000">
            <a:off x="7090275" y="3613225"/>
            <a:ext cx="513600" cy="19677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40"/>
          <p:cNvSpPr txBox="1"/>
          <p:nvPr/>
        </p:nvSpPr>
        <p:spPr>
          <a:xfrm>
            <a:off x="812900" y="4350775"/>
            <a:ext cx="5857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000">
                <a:solidFill>
                  <a:srgbClr val="4D6154"/>
                </a:solidFill>
                <a:latin typeface="Roboto Mono"/>
                <a:ea typeface="Roboto Mono"/>
                <a:cs typeface="Roboto Mono"/>
                <a:sym typeface="Roboto Mono"/>
              </a:rPr>
              <a:t>Exploring why mobile fits best</a:t>
            </a:r>
            <a:endParaRPr b="1" i="1" sz="2000">
              <a:solidFill>
                <a:srgbClr val="4D6154"/>
              </a:solidFill>
              <a:latin typeface="Roboto Mono"/>
              <a:ea typeface="Roboto Mono"/>
              <a:cs typeface="Roboto Mono"/>
              <a:sym typeface="Roboto Mono"/>
            </a:endParaRPr>
          </a:p>
        </p:txBody>
      </p:sp>
      <p:pic>
        <p:nvPicPr>
          <p:cNvPr id="273" name="Google Shape;273;p40" title="98f0b05f0abd5fa8398879e79de5b015-removebg-preview.png"/>
          <p:cNvPicPr preferRelativeResize="0"/>
          <p:nvPr/>
        </p:nvPicPr>
        <p:blipFill>
          <a:blip r:embed="rId3">
            <a:alphaModFix/>
          </a:blip>
          <a:stretch>
            <a:fillRect/>
          </a:stretch>
        </p:blipFill>
        <p:spPr>
          <a:xfrm>
            <a:off x="3832995" y="1835490"/>
            <a:ext cx="1478028" cy="23380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311700" y="315475"/>
            <a:ext cx="85206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latin typeface="Roboto Mono"/>
                <a:ea typeface="Roboto Mono"/>
                <a:cs typeface="Roboto Mono"/>
                <a:sym typeface="Roboto Mono"/>
              </a:rPr>
              <a:t>Our Chosen Interface: Mobile</a:t>
            </a:r>
            <a:endParaRPr b="1" sz="2400">
              <a:latin typeface="Roboto Mono"/>
              <a:ea typeface="Roboto Mono"/>
              <a:cs typeface="Roboto Mono"/>
              <a:sym typeface="Roboto Mono"/>
            </a:endParaRPr>
          </a:p>
          <a:p>
            <a:pPr indent="0" lvl="0" marL="0" rtl="0" algn="l">
              <a:spcBef>
                <a:spcPts val="0"/>
              </a:spcBef>
              <a:spcAft>
                <a:spcPts val="0"/>
              </a:spcAft>
              <a:buSzPts val="990"/>
              <a:buNone/>
            </a:pPr>
            <a:r>
              <a:t/>
            </a:r>
            <a:endParaRPr b="1" sz="2400"/>
          </a:p>
        </p:txBody>
      </p:sp>
      <p:sp>
        <p:nvSpPr>
          <p:cNvPr id="279" name="Google Shape;279;p41"/>
          <p:cNvSpPr/>
          <p:nvPr/>
        </p:nvSpPr>
        <p:spPr>
          <a:xfrm>
            <a:off x="525525" y="1472975"/>
            <a:ext cx="1672050" cy="1532350"/>
          </a:xfrm>
          <a:prstGeom prst="flowChartProcess">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41"/>
          <p:cNvSpPr txBox="1"/>
          <p:nvPr/>
        </p:nvSpPr>
        <p:spPr>
          <a:xfrm>
            <a:off x="1908325" y="101750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PROS</a:t>
            </a:r>
            <a:endParaRPr b="1">
              <a:solidFill>
                <a:srgbClr val="000000"/>
              </a:solidFill>
              <a:latin typeface="Roboto Mono"/>
              <a:ea typeface="Roboto Mono"/>
              <a:cs typeface="Roboto Mono"/>
              <a:sym typeface="Roboto Mono"/>
            </a:endParaRPr>
          </a:p>
        </p:txBody>
      </p:sp>
      <p:sp>
        <p:nvSpPr>
          <p:cNvPr id="281" name="Google Shape;281;p41"/>
          <p:cNvSpPr/>
          <p:nvPr/>
        </p:nvSpPr>
        <p:spPr>
          <a:xfrm>
            <a:off x="2376575" y="1472975"/>
            <a:ext cx="1672050" cy="1532350"/>
          </a:xfrm>
          <a:prstGeom prst="flowChartProcess">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41"/>
          <p:cNvSpPr/>
          <p:nvPr/>
        </p:nvSpPr>
        <p:spPr>
          <a:xfrm>
            <a:off x="1388650" y="3227000"/>
            <a:ext cx="1672050" cy="1532350"/>
          </a:xfrm>
          <a:prstGeom prst="flowChartProcess">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41"/>
          <p:cNvSpPr/>
          <p:nvPr/>
        </p:nvSpPr>
        <p:spPr>
          <a:xfrm>
            <a:off x="5021500" y="1472975"/>
            <a:ext cx="1672050" cy="1532350"/>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41"/>
          <p:cNvSpPr/>
          <p:nvPr/>
        </p:nvSpPr>
        <p:spPr>
          <a:xfrm>
            <a:off x="7098250" y="1472975"/>
            <a:ext cx="1672050" cy="1532350"/>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41"/>
          <p:cNvSpPr/>
          <p:nvPr/>
        </p:nvSpPr>
        <p:spPr>
          <a:xfrm>
            <a:off x="6039025" y="3227000"/>
            <a:ext cx="1672050" cy="1532350"/>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41"/>
          <p:cNvSpPr txBox="1"/>
          <p:nvPr/>
        </p:nvSpPr>
        <p:spPr>
          <a:xfrm>
            <a:off x="6629975" y="101750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CONS</a:t>
            </a:r>
            <a:endParaRPr b="1">
              <a:solidFill>
                <a:srgbClr val="000000"/>
              </a:solidFill>
              <a:latin typeface="Roboto Mono"/>
              <a:ea typeface="Roboto Mono"/>
              <a:cs typeface="Roboto Mono"/>
              <a:sym typeface="Roboto Mono"/>
            </a:endParaRPr>
          </a:p>
        </p:txBody>
      </p:sp>
      <p:pic>
        <p:nvPicPr>
          <p:cNvPr id="287" name="Google Shape;287;p41"/>
          <p:cNvPicPr preferRelativeResize="0"/>
          <p:nvPr/>
        </p:nvPicPr>
        <p:blipFill>
          <a:blip r:embed="rId3">
            <a:alphaModFix/>
          </a:blip>
          <a:stretch>
            <a:fillRect/>
          </a:stretch>
        </p:blipFill>
        <p:spPr>
          <a:xfrm rot="-1212375">
            <a:off x="823030" y="4127434"/>
            <a:ext cx="1077043" cy="1077029"/>
          </a:xfrm>
          <a:prstGeom prst="rect">
            <a:avLst/>
          </a:prstGeom>
          <a:noFill/>
          <a:ln>
            <a:noFill/>
          </a:ln>
        </p:spPr>
      </p:pic>
      <p:sp>
        <p:nvSpPr>
          <p:cNvPr id="288" name="Google Shape;288;p41"/>
          <p:cNvSpPr txBox="1"/>
          <p:nvPr/>
        </p:nvSpPr>
        <p:spPr>
          <a:xfrm>
            <a:off x="589500" y="1931350"/>
            <a:ext cx="154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Widget capabilities</a:t>
            </a:r>
            <a:endParaRPr b="1">
              <a:solidFill>
                <a:srgbClr val="000000"/>
              </a:solidFill>
              <a:latin typeface="Roboto Mono"/>
              <a:ea typeface="Roboto Mono"/>
              <a:cs typeface="Roboto Mono"/>
              <a:sym typeface="Roboto Mono"/>
            </a:endParaRPr>
          </a:p>
        </p:txBody>
      </p:sp>
      <p:sp>
        <p:nvSpPr>
          <p:cNvPr id="289" name="Google Shape;289;p41"/>
          <p:cNvSpPr txBox="1"/>
          <p:nvPr/>
        </p:nvSpPr>
        <p:spPr>
          <a:xfrm>
            <a:off x="5085475" y="1823500"/>
            <a:ext cx="154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Possibility for distraction</a:t>
            </a:r>
            <a:endParaRPr b="1">
              <a:solidFill>
                <a:srgbClr val="000000"/>
              </a:solidFill>
              <a:latin typeface="Roboto Mono"/>
              <a:ea typeface="Roboto Mono"/>
              <a:cs typeface="Roboto Mono"/>
              <a:sym typeface="Roboto Mono"/>
            </a:endParaRPr>
          </a:p>
        </p:txBody>
      </p:sp>
      <p:sp>
        <p:nvSpPr>
          <p:cNvPr id="290" name="Google Shape;290;p41"/>
          <p:cNvSpPr txBox="1"/>
          <p:nvPr/>
        </p:nvSpPr>
        <p:spPr>
          <a:xfrm>
            <a:off x="7162225" y="1715800"/>
            <a:ext cx="154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Harder to use during physical activity</a:t>
            </a:r>
            <a:endParaRPr b="1">
              <a:solidFill>
                <a:srgbClr val="000000"/>
              </a:solidFill>
              <a:latin typeface="Roboto Mono"/>
              <a:ea typeface="Roboto Mono"/>
              <a:cs typeface="Roboto Mono"/>
              <a:sym typeface="Roboto Mono"/>
            </a:endParaRPr>
          </a:p>
        </p:txBody>
      </p:sp>
      <p:sp>
        <p:nvSpPr>
          <p:cNvPr id="291" name="Google Shape;291;p41"/>
          <p:cNvSpPr txBox="1"/>
          <p:nvPr/>
        </p:nvSpPr>
        <p:spPr>
          <a:xfrm>
            <a:off x="2440550" y="1931350"/>
            <a:ext cx="154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High pairing ability</a:t>
            </a:r>
            <a:endParaRPr b="1">
              <a:solidFill>
                <a:srgbClr val="000000"/>
              </a:solidFill>
              <a:latin typeface="Roboto Mono"/>
              <a:ea typeface="Roboto Mono"/>
              <a:cs typeface="Roboto Mono"/>
              <a:sym typeface="Roboto Mono"/>
            </a:endParaRPr>
          </a:p>
        </p:txBody>
      </p:sp>
      <p:sp>
        <p:nvSpPr>
          <p:cNvPr id="292" name="Google Shape;292;p41"/>
          <p:cNvSpPr txBox="1"/>
          <p:nvPr/>
        </p:nvSpPr>
        <p:spPr>
          <a:xfrm>
            <a:off x="1452625" y="3527900"/>
            <a:ext cx="154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Extensive scheduling capabilities</a:t>
            </a:r>
            <a:endParaRPr b="1">
              <a:solidFill>
                <a:srgbClr val="000000"/>
              </a:solidFill>
              <a:latin typeface="Roboto Mono"/>
              <a:ea typeface="Roboto Mono"/>
              <a:cs typeface="Roboto Mono"/>
              <a:sym typeface="Roboto Mono"/>
            </a:endParaRPr>
          </a:p>
        </p:txBody>
      </p:sp>
      <p:sp>
        <p:nvSpPr>
          <p:cNvPr id="293" name="Google Shape;293;p41"/>
          <p:cNvSpPr txBox="1"/>
          <p:nvPr/>
        </p:nvSpPr>
        <p:spPr>
          <a:xfrm>
            <a:off x="6103000" y="3634825"/>
            <a:ext cx="154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Difficult to use </a:t>
            </a:r>
            <a:r>
              <a:rPr b="1" lang="en">
                <a:latin typeface="Roboto Mono"/>
                <a:ea typeface="Roboto Mono"/>
                <a:cs typeface="Roboto Mono"/>
                <a:sym typeface="Roboto Mono"/>
              </a:rPr>
              <a:t>discreetly</a:t>
            </a:r>
            <a:endParaRPr b="1">
              <a:solidFill>
                <a:srgbClr val="000000"/>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311700" y="315475"/>
            <a:ext cx="85206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Relevant Data, Constraints, Findings</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
        <p:nvSpPr>
          <p:cNvPr id="299" name="Google Shape;299;p42"/>
          <p:cNvSpPr txBox="1"/>
          <p:nvPr/>
        </p:nvSpPr>
        <p:spPr>
          <a:xfrm>
            <a:off x="1591800" y="1056050"/>
            <a:ext cx="15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Our Findings</a:t>
            </a:r>
            <a:endParaRPr b="1">
              <a:solidFill>
                <a:srgbClr val="000000"/>
              </a:solidFill>
              <a:latin typeface="Roboto Mono"/>
              <a:ea typeface="Roboto Mono"/>
              <a:cs typeface="Roboto Mono"/>
              <a:sym typeface="Roboto Mono"/>
            </a:endParaRPr>
          </a:p>
        </p:txBody>
      </p:sp>
      <p:sp>
        <p:nvSpPr>
          <p:cNvPr id="300" name="Google Shape;300;p42"/>
          <p:cNvSpPr txBox="1"/>
          <p:nvPr/>
        </p:nvSpPr>
        <p:spPr>
          <a:xfrm>
            <a:off x="5743175" y="1056050"/>
            <a:ext cx="15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Constraints</a:t>
            </a:r>
            <a:endParaRPr b="1">
              <a:solidFill>
                <a:srgbClr val="000000"/>
              </a:solidFill>
              <a:latin typeface="Roboto Mono"/>
              <a:ea typeface="Roboto Mono"/>
              <a:cs typeface="Roboto Mono"/>
              <a:sym typeface="Roboto Mono"/>
            </a:endParaRPr>
          </a:p>
        </p:txBody>
      </p:sp>
      <p:sp>
        <p:nvSpPr>
          <p:cNvPr id="301" name="Google Shape;301;p42"/>
          <p:cNvSpPr txBox="1"/>
          <p:nvPr/>
        </p:nvSpPr>
        <p:spPr>
          <a:xfrm>
            <a:off x="311700" y="1456250"/>
            <a:ext cx="40968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&gt;70 % of wellbeing-tracking users </a:t>
            </a:r>
            <a:r>
              <a:rPr lang="en">
                <a:latin typeface="Roboto Mono"/>
                <a:ea typeface="Roboto Mono"/>
                <a:cs typeface="Roboto Mono"/>
                <a:sym typeface="Roboto Mono"/>
              </a:rPr>
              <a:t>engage primarily through mobile devices rather than desktop</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Mobile users check their phones </a:t>
            </a:r>
            <a:r>
              <a:rPr b="1" lang="en">
                <a:latin typeface="Roboto Mono"/>
                <a:ea typeface="Roboto Mono"/>
                <a:cs typeface="Roboto Mono"/>
                <a:sym typeface="Roboto Mono"/>
              </a:rPr>
              <a:t>80+ times a day</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Existing apps like Headspace and Streaks show </a:t>
            </a:r>
            <a:r>
              <a:rPr b="1" lang="en">
                <a:latin typeface="Roboto Mono"/>
                <a:ea typeface="Roboto Mono"/>
                <a:cs typeface="Roboto Mono"/>
                <a:sym typeface="Roboto Mono"/>
              </a:rPr>
              <a:t>higher retention when tasks are tied to daily routines and widgets</a:t>
            </a:r>
            <a:r>
              <a:rPr lang="en">
                <a:latin typeface="Roboto Mono"/>
                <a:ea typeface="Roboto Mono"/>
                <a:cs typeface="Roboto Mono"/>
                <a:sym typeface="Roboto Mono"/>
              </a:rPr>
              <a:t> rather than stand-alone reminders</a:t>
            </a:r>
            <a:endParaRPr>
              <a:latin typeface="Roboto Mono"/>
              <a:ea typeface="Roboto Mono"/>
              <a:cs typeface="Roboto Mono"/>
              <a:sym typeface="Roboto Mono"/>
            </a:endParaRPr>
          </a:p>
        </p:txBody>
      </p:sp>
      <p:sp>
        <p:nvSpPr>
          <p:cNvPr id="302" name="Google Shape;302;p42"/>
          <p:cNvSpPr txBox="1"/>
          <p:nvPr/>
        </p:nvSpPr>
        <p:spPr>
          <a:xfrm>
            <a:off x="4572000" y="1513625"/>
            <a:ext cx="4096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Roboto Mono"/>
              <a:buChar char="●"/>
            </a:pPr>
            <a:r>
              <a:rPr lang="en">
                <a:latin typeface="Roboto Mono"/>
                <a:ea typeface="Roboto Mono"/>
                <a:cs typeface="Roboto Mono"/>
                <a:sym typeface="Roboto Mono"/>
              </a:rPr>
              <a:t>Requires </a:t>
            </a:r>
            <a:r>
              <a:rPr b="1" lang="en">
                <a:latin typeface="Roboto Mono"/>
                <a:ea typeface="Roboto Mono"/>
                <a:cs typeface="Roboto Mono"/>
                <a:sym typeface="Roboto Mono"/>
              </a:rPr>
              <a:t>minimalistic dashboards </a:t>
            </a:r>
            <a:r>
              <a:rPr lang="en">
                <a:latin typeface="Roboto Mono"/>
                <a:ea typeface="Roboto Mono"/>
                <a:cs typeface="Roboto Mono"/>
                <a:sym typeface="Roboto Mono"/>
              </a:rPr>
              <a:t>as opposed to desktop interfaces</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Apple HealthKit and Google Fit </a:t>
            </a:r>
            <a:r>
              <a:rPr b="1" lang="en">
                <a:latin typeface="Roboto Mono"/>
                <a:ea typeface="Roboto Mono"/>
                <a:cs typeface="Roboto Mono"/>
                <a:sym typeface="Roboto Mono"/>
              </a:rPr>
              <a:t>require explicit user consent </a:t>
            </a:r>
            <a:r>
              <a:rPr lang="en">
                <a:latin typeface="Roboto Mono"/>
                <a:ea typeface="Roboto Mono"/>
                <a:cs typeface="Roboto Mono"/>
                <a:sym typeface="Roboto Mono"/>
              </a:rPr>
              <a:t>and on-device storage </a:t>
            </a:r>
            <a:r>
              <a:rPr b="1" lang="en">
                <a:latin typeface="Roboto Mono"/>
                <a:ea typeface="Roboto Mono"/>
                <a:cs typeface="Roboto Mono"/>
                <a:sym typeface="Roboto Mono"/>
              </a:rPr>
              <a:t>for sensitive biometric data</a:t>
            </a:r>
            <a:r>
              <a:rPr lang="en">
                <a:latin typeface="Roboto Mono"/>
                <a:ea typeface="Roboto Mono"/>
                <a:cs typeface="Roboto Mono"/>
                <a:sym typeface="Roboto Mono"/>
              </a:rPr>
              <a:t> so all emotional labels opt-in</a:t>
            </a:r>
            <a:endParaRPr>
              <a:latin typeface="Roboto Mono"/>
              <a:ea typeface="Roboto Mono"/>
              <a:cs typeface="Roboto Mono"/>
              <a:sym typeface="Roboto Mono"/>
            </a:endParaRPr>
          </a:p>
        </p:txBody>
      </p:sp>
      <p:pic>
        <p:nvPicPr>
          <p:cNvPr id="303" name="Google Shape;303;p42"/>
          <p:cNvPicPr preferRelativeResize="0"/>
          <p:nvPr/>
        </p:nvPicPr>
        <p:blipFill>
          <a:blip r:embed="rId3">
            <a:alphaModFix/>
          </a:blip>
          <a:stretch>
            <a:fillRect/>
          </a:stretch>
        </p:blipFill>
        <p:spPr>
          <a:xfrm>
            <a:off x="5804463" y="3264200"/>
            <a:ext cx="1631875" cy="163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1383900" y="339250"/>
            <a:ext cx="63762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Why Mobile is The Best for Kyro</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
        <p:nvSpPr>
          <p:cNvPr id="309" name="Google Shape;309;p43"/>
          <p:cNvSpPr txBox="1"/>
          <p:nvPr/>
        </p:nvSpPr>
        <p:spPr>
          <a:xfrm>
            <a:off x="545100" y="1054175"/>
            <a:ext cx="8053800" cy="2750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000000"/>
              </a:buClr>
              <a:buSzPts val="1500"/>
              <a:buFont typeface="Roboto Mono"/>
              <a:buChar char="●"/>
            </a:pPr>
            <a:r>
              <a:rPr b="1" lang="en" sz="1500">
                <a:latin typeface="Roboto Mono"/>
                <a:ea typeface="Roboto Mono"/>
                <a:cs typeface="Roboto Mono"/>
                <a:sym typeface="Roboto Mono"/>
              </a:rPr>
              <a:t>Mobile first for emotional authenticity:</a:t>
            </a:r>
            <a:r>
              <a:rPr lang="en" sz="1500">
                <a:latin typeface="Roboto Mono"/>
                <a:ea typeface="Roboto Mono"/>
                <a:cs typeface="Roboto Mono"/>
                <a:sym typeface="Roboto Mono"/>
              </a:rPr>
              <a:t> Users are most honest in personal contexts — phones enable private, real-time logging immediately after events</a:t>
            </a:r>
            <a:endParaRPr sz="1500">
              <a:latin typeface="Roboto Mono"/>
              <a:ea typeface="Roboto Mono"/>
              <a:cs typeface="Roboto Mono"/>
              <a:sym typeface="Roboto Mono"/>
            </a:endParaRPr>
          </a:p>
          <a:p>
            <a:pPr indent="-323850" lvl="0" marL="457200" rtl="0" algn="l">
              <a:spcBef>
                <a:spcPts val="1000"/>
              </a:spcBef>
              <a:spcAft>
                <a:spcPts val="0"/>
              </a:spcAft>
              <a:buSzPts val="1500"/>
              <a:buFont typeface="Roboto Mono"/>
              <a:buChar char="●"/>
            </a:pPr>
            <a:r>
              <a:rPr b="1" lang="en" sz="1500">
                <a:latin typeface="Roboto Mono"/>
                <a:ea typeface="Roboto Mono"/>
                <a:cs typeface="Roboto Mono"/>
                <a:sym typeface="Roboto Mono"/>
              </a:rPr>
              <a:t>Calendar integration works most naturally on mobile:</a:t>
            </a:r>
            <a:r>
              <a:rPr lang="en" sz="1500">
                <a:latin typeface="Roboto Mono"/>
                <a:ea typeface="Roboto Mono"/>
                <a:cs typeface="Roboto Mono"/>
                <a:sym typeface="Roboto Mono"/>
              </a:rPr>
              <a:t> syncing with users’ calendars (Google, iCal, Outlook) is important for Kyro and seamless on mobile. It enables real-time adjustments and reminders</a:t>
            </a:r>
            <a:endParaRPr sz="1500">
              <a:latin typeface="Roboto Mono"/>
              <a:ea typeface="Roboto Mono"/>
              <a:cs typeface="Roboto Mono"/>
              <a:sym typeface="Roboto Mono"/>
            </a:endParaRPr>
          </a:p>
          <a:p>
            <a:pPr indent="-323850" lvl="0" marL="457200" rtl="0" algn="l">
              <a:spcBef>
                <a:spcPts val="1000"/>
              </a:spcBef>
              <a:spcAft>
                <a:spcPts val="1000"/>
              </a:spcAft>
              <a:buSzPts val="1500"/>
              <a:buFont typeface="Roboto Mono"/>
              <a:buChar char="●"/>
            </a:pPr>
            <a:r>
              <a:rPr b="1" lang="en" sz="1500">
                <a:latin typeface="Roboto Mono"/>
                <a:ea typeface="Roboto Mono"/>
                <a:cs typeface="Roboto Mono"/>
                <a:sym typeface="Roboto Mono"/>
              </a:rPr>
              <a:t>Widget Capability is a </a:t>
            </a:r>
            <a:r>
              <a:rPr b="1" lang="en" sz="1500">
                <a:latin typeface="Roboto Mono"/>
                <a:ea typeface="Roboto Mono"/>
                <a:cs typeface="Roboto Mono"/>
                <a:sym typeface="Roboto Mono"/>
              </a:rPr>
              <a:t>major</a:t>
            </a:r>
            <a:r>
              <a:rPr b="1" lang="en" sz="1500">
                <a:latin typeface="Roboto Mono"/>
                <a:ea typeface="Roboto Mono"/>
                <a:cs typeface="Roboto Mono"/>
                <a:sym typeface="Roboto Mono"/>
              </a:rPr>
              <a:t> advantage:</a:t>
            </a:r>
            <a:r>
              <a:rPr lang="en" sz="1500">
                <a:latin typeface="Roboto Mono"/>
                <a:ea typeface="Roboto Mono"/>
                <a:cs typeface="Roboto Mono"/>
                <a:sym typeface="Roboto Mono"/>
              </a:rPr>
              <a:t> lets users check in or view insights from their home screen while reducing distractions and app switching</a:t>
            </a:r>
            <a:endParaRPr sz="1500">
              <a:latin typeface="Roboto Mono"/>
              <a:ea typeface="Roboto Mono"/>
              <a:cs typeface="Roboto Mono"/>
              <a:sym typeface="Roboto Mono"/>
            </a:endParaRPr>
          </a:p>
        </p:txBody>
      </p:sp>
      <p:pic>
        <p:nvPicPr>
          <p:cNvPr id="310" name="Google Shape;310;p43"/>
          <p:cNvPicPr preferRelativeResize="0"/>
          <p:nvPr/>
        </p:nvPicPr>
        <p:blipFill>
          <a:blip r:embed="rId3">
            <a:alphaModFix/>
          </a:blip>
          <a:stretch>
            <a:fillRect/>
          </a:stretch>
        </p:blipFill>
        <p:spPr>
          <a:xfrm>
            <a:off x="3871150" y="3611150"/>
            <a:ext cx="1401700" cy="140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6" title="BennieNkwantabisa.jpg"/>
          <p:cNvPicPr preferRelativeResize="0"/>
          <p:nvPr/>
        </p:nvPicPr>
        <p:blipFill rotWithShape="1">
          <a:blip r:embed="rId3">
            <a:alphaModFix/>
          </a:blip>
          <a:srcRect b="8668" l="0" r="0" t="27167"/>
          <a:stretch/>
        </p:blipFill>
        <p:spPr>
          <a:xfrm>
            <a:off x="2351165" y="1642758"/>
            <a:ext cx="2167500" cy="2096100"/>
          </a:xfrm>
          <a:prstGeom prst="ellipse">
            <a:avLst/>
          </a:prstGeom>
          <a:noFill/>
          <a:ln>
            <a:noFill/>
          </a:ln>
        </p:spPr>
      </p:pic>
      <p:pic>
        <p:nvPicPr>
          <p:cNvPr id="106" name="Google Shape;106;p26" title="gil_silva.jpeg"/>
          <p:cNvPicPr preferRelativeResize="0"/>
          <p:nvPr/>
        </p:nvPicPr>
        <p:blipFill rotWithShape="1">
          <a:blip r:embed="rId4">
            <a:alphaModFix/>
          </a:blip>
          <a:srcRect b="0" l="13337" r="13337" t="8617"/>
          <a:stretch/>
        </p:blipFill>
        <p:spPr>
          <a:xfrm>
            <a:off x="60825" y="1612300"/>
            <a:ext cx="2103000" cy="2096100"/>
          </a:xfrm>
          <a:prstGeom prst="ellipse">
            <a:avLst/>
          </a:prstGeom>
          <a:noFill/>
          <a:ln>
            <a:noFill/>
          </a:ln>
        </p:spPr>
      </p:pic>
      <p:pic>
        <p:nvPicPr>
          <p:cNvPr id="107" name="Google Shape;107;p26" title="JHR_Ugwonali_694_PRINT.jpg"/>
          <p:cNvPicPr preferRelativeResize="0"/>
          <p:nvPr/>
        </p:nvPicPr>
        <p:blipFill rotWithShape="1">
          <a:blip r:embed="rId5">
            <a:alphaModFix/>
          </a:blip>
          <a:srcRect b="0" l="17711" r="12641" t="0"/>
          <a:stretch/>
        </p:blipFill>
        <p:spPr>
          <a:xfrm>
            <a:off x="4655218" y="1612305"/>
            <a:ext cx="2103000" cy="2157000"/>
          </a:xfrm>
          <a:prstGeom prst="ellipse">
            <a:avLst/>
          </a:prstGeom>
          <a:noFill/>
          <a:ln>
            <a:noFill/>
          </a:ln>
        </p:spPr>
      </p:pic>
      <p:sp>
        <p:nvSpPr>
          <p:cNvPr id="108" name="Google Shape;108;p26"/>
          <p:cNvSpPr txBox="1"/>
          <p:nvPr/>
        </p:nvSpPr>
        <p:spPr>
          <a:xfrm>
            <a:off x="375225" y="3827100"/>
            <a:ext cx="147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Gil S.</a:t>
            </a:r>
            <a:endParaRPr sz="1800">
              <a:solidFill>
                <a:schemeClr val="dk1"/>
              </a:solidFill>
              <a:latin typeface="Roboto Mono"/>
              <a:ea typeface="Roboto Mono"/>
              <a:cs typeface="Roboto Mono"/>
              <a:sym typeface="Roboto Mono"/>
            </a:endParaRPr>
          </a:p>
        </p:txBody>
      </p:sp>
      <p:sp>
        <p:nvSpPr>
          <p:cNvPr id="109" name="Google Shape;109;p26"/>
          <p:cNvSpPr txBox="1"/>
          <p:nvPr/>
        </p:nvSpPr>
        <p:spPr>
          <a:xfrm>
            <a:off x="2318175" y="3827100"/>
            <a:ext cx="223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Bennie N.</a:t>
            </a:r>
            <a:endParaRPr sz="1800">
              <a:solidFill>
                <a:schemeClr val="dk1"/>
              </a:solidFill>
              <a:latin typeface="Roboto Mono"/>
              <a:ea typeface="Roboto Mono"/>
              <a:cs typeface="Roboto Mono"/>
              <a:sym typeface="Roboto Mono"/>
            </a:endParaRPr>
          </a:p>
        </p:txBody>
      </p:sp>
      <p:sp>
        <p:nvSpPr>
          <p:cNvPr id="110" name="Google Shape;110;p26"/>
          <p:cNvSpPr txBox="1"/>
          <p:nvPr/>
        </p:nvSpPr>
        <p:spPr>
          <a:xfrm>
            <a:off x="4927475" y="3827100"/>
            <a:ext cx="1890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Gabriella U.</a:t>
            </a:r>
            <a:endParaRPr sz="1800">
              <a:solidFill>
                <a:schemeClr val="dk1"/>
              </a:solidFill>
              <a:latin typeface="Roboto Mono"/>
              <a:ea typeface="Roboto Mono"/>
              <a:cs typeface="Roboto Mono"/>
              <a:sym typeface="Roboto Mono"/>
            </a:endParaRPr>
          </a:p>
        </p:txBody>
      </p:sp>
      <p:sp>
        <p:nvSpPr>
          <p:cNvPr id="111" name="Google Shape;111;p26"/>
          <p:cNvSpPr txBox="1"/>
          <p:nvPr/>
        </p:nvSpPr>
        <p:spPr>
          <a:xfrm>
            <a:off x="282125" y="267925"/>
            <a:ext cx="76404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chemeClr val="dk1"/>
                </a:solidFill>
                <a:latin typeface="Roboto Mono"/>
                <a:ea typeface="Roboto Mono"/>
                <a:cs typeface="Roboto Mono"/>
                <a:sym typeface="Roboto Mono"/>
              </a:rPr>
              <a:t>TEAM BAGG</a:t>
            </a:r>
            <a:endParaRPr b="1" sz="3700">
              <a:solidFill>
                <a:schemeClr val="dk1"/>
              </a:solidFill>
              <a:latin typeface="Roboto Mono"/>
              <a:ea typeface="Roboto Mono"/>
              <a:cs typeface="Roboto Mono"/>
              <a:sym typeface="Roboto Mono"/>
            </a:endParaRPr>
          </a:p>
        </p:txBody>
      </p:sp>
      <p:pic>
        <p:nvPicPr>
          <p:cNvPr id="112" name="Google Shape;112;p26"/>
          <p:cNvPicPr preferRelativeResize="0"/>
          <p:nvPr/>
        </p:nvPicPr>
        <p:blipFill>
          <a:blip r:embed="rId6">
            <a:alphaModFix/>
          </a:blip>
          <a:stretch>
            <a:fillRect/>
          </a:stretch>
        </p:blipFill>
        <p:spPr>
          <a:xfrm>
            <a:off x="6887600" y="1576600"/>
            <a:ext cx="2167500" cy="2167500"/>
          </a:xfrm>
          <a:prstGeom prst="ellipse">
            <a:avLst/>
          </a:prstGeom>
          <a:noFill/>
          <a:ln>
            <a:noFill/>
          </a:ln>
        </p:spPr>
      </p:pic>
      <p:sp>
        <p:nvSpPr>
          <p:cNvPr id="113" name="Google Shape;113;p26"/>
          <p:cNvSpPr txBox="1"/>
          <p:nvPr/>
        </p:nvSpPr>
        <p:spPr>
          <a:xfrm>
            <a:off x="7300525" y="3856425"/>
            <a:ext cx="155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Amesha B.</a:t>
            </a:r>
            <a:endParaRPr sz="1800">
              <a:solidFill>
                <a:schemeClr val="dk1"/>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1383900" y="339250"/>
            <a:ext cx="63762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Low-fi </a:t>
            </a:r>
            <a:r>
              <a:rPr b="1" lang="en" sz="2400">
                <a:latin typeface="Roboto Mono"/>
                <a:ea typeface="Roboto Mono"/>
                <a:cs typeface="Roboto Mono"/>
                <a:sym typeface="Roboto Mono"/>
              </a:rPr>
              <a:t>Prototype</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
        <p:nvSpPr>
          <p:cNvPr id="316" name="Google Shape;316;p44"/>
          <p:cNvSpPr txBox="1"/>
          <p:nvPr/>
        </p:nvSpPr>
        <p:spPr>
          <a:xfrm>
            <a:off x="545100" y="1054175"/>
            <a:ext cx="80538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Mono"/>
                <a:ea typeface="Roboto Mono"/>
                <a:cs typeface="Roboto Mono"/>
                <a:sym typeface="Roboto Mono"/>
              </a:rPr>
              <a:t>We created a paper prototype representing key user flows across multiple screens — including adding events, logging reflections, and importing the calendar.</a:t>
            </a:r>
            <a:endParaRPr sz="1500">
              <a:latin typeface="Roboto Mono"/>
              <a:ea typeface="Roboto Mono"/>
              <a:cs typeface="Roboto Mono"/>
              <a:sym typeface="Roboto Mono"/>
            </a:endParaRPr>
          </a:p>
          <a:p>
            <a:pPr indent="-323850" lvl="0" marL="457200" rtl="0" algn="l">
              <a:spcBef>
                <a:spcPts val="1000"/>
              </a:spcBef>
              <a:spcAft>
                <a:spcPts val="0"/>
              </a:spcAft>
              <a:buSzPts val="1500"/>
              <a:buFont typeface="Roboto Mono"/>
              <a:buChar char="●"/>
            </a:pPr>
            <a:r>
              <a:rPr lang="en" sz="1500">
                <a:latin typeface="Roboto Mono"/>
                <a:ea typeface="Roboto Mono"/>
                <a:cs typeface="Roboto Mono"/>
                <a:sym typeface="Roboto Mono"/>
              </a:rPr>
              <a:t>The prototype was designed to be minimalistic, accessible, and compassionate, using simple layouts and clear visual cues to reduce cognitive load.</a:t>
            </a:r>
            <a:endParaRPr sz="1500">
              <a:latin typeface="Roboto Mono"/>
              <a:ea typeface="Roboto Mono"/>
              <a:cs typeface="Roboto Mono"/>
              <a:sym typeface="Roboto Mono"/>
            </a:endParaRPr>
          </a:p>
          <a:p>
            <a:pPr indent="-323850" lvl="0" marL="457200" rtl="0" algn="l">
              <a:spcBef>
                <a:spcPts val="1000"/>
              </a:spcBef>
              <a:spcAft>
                <a:spcPts val="0"/>
              </a:spcAft>
              <a:buSzPts val="1500"/>
              <a:buFont typeface="Roboto Mono"/>
              <a:buChar char="●"/>
            </a:pPr>
            <a:r>
              <a:rPr lang="en" sz="1500">
                <a:latin typeface="Roboto Mono"/>
                <a:ea typeface="Roboto Mono"/>
                <a:cs typeface="Roboto Mono"/>
                <a:sym typeface="Roboto Mono"/>
              </a:rPr>
              <a:t>Users can move through the flow by “tapping” or “swiping” on paper screens to simulate interactions, allowing us to test usability and emotional tone before building a digital version.</a:t>
            </a:r>
            <a:endParaRPr sz="1500">
              <a:latin typeface="Roboto Mono"/>
              <a:ea typeface="Roboto Mono"/>
              <a:cs typeface="Roboto Mono"/>
              <a:sym typeface="Roboto Mono"/>
            </a:endParaRPr>
          </a:p>
          <a:p>
            <a:pPr indent="-323850" lvl="0" marL="457200" rtl="0" algn="l">
              <a:spcBef>
                <a:spcPts val="1000"/>
              </a:spcBef>
              <a:spcAft>
                <a:spcPts val="1000"/>
              </a:spcAft>
              <a:buSzPts val="1500"/>
              <a:buFont typeface="Roboto Mono"/>
              <a:buChar char="●"/>
            </a:pPr>
            <a:r>
              <a:rPr lang="en" sz="1500">
                <a:latin typeface="Roboto Mono"/>
                <a:ea typeface="Roboto Mono"/>
                <a:cs typeface="Roboto Mono"/>
                <a:sym typeface="Roboto Mono"/>
              </a:rPr>
              <a:t>We also simulated allowing personalized views by having the computer provide an “AI summary” in real time</a:t>
            </a:r>
            <a:endParaRPr sz="1500">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5" title="Screenshot 2025-10-24 at 1.14.22 PM.png"/>
          <p:cNvPicPr preferRelativeResize="0"/>
          <p:nvPr/>
        </p:nvPicPr>
        <p:blipFill>
          <a:blip r:embed="rId3">
            <a:alphaModFix/>
          </a:blip>
          <a:stretch>
            <a:fillRect/>
          </a:stretch>
        </p:blipFill>
        <p:spPr>
          <a:xfrm>
            <a:off x="4007951" y="363425"/>
            <a:ext cx="4340624" cy="4519201"/>
          </a:xfrm>
          <a:prstGeom prst="rect">
            <a:avLst/>
          </a:prstGeom>
          <a:noFill/>
          <a:ln>
            <a:noFill/>
          </a:ln>
        </p:spPr>
      </p:pic>
      <p:sp>
        <p:nvSpPr>
          <p:cNvPr id="322" name="Google Shape;322;p45"/>
          <p:cNvSpPr txBox="1"/>
          <p:nvPr/>
        </p:nvSpPr>
        <p:spPr>
          <a:xfrm>
            <a:off x="4351450" y="625706"/>
            <a:ext cx="1503900" cy="3492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Initial Landing Page w/ Navigation Bar</a:t>
            </a:r>
            <a:endParaRPr sz="589">
              <a:highlight>
                <a:schemeClr val="lt1"/>
              </a:highlight>
            </a:endParaRPr>
          </a:p>
        </p:txBody>
      </p:sp>
      <p:sp>
        <p:nvSpPr>
          <p:cNvPr id="323" name="Google Shape;323;p45"/>
          <p:cNvSpPr txBox="1"/>
          <p:nvPr/>
        </p:nvSpPr>
        <p:spPr>
          <a:xfrm>
            <a:off x="4007950" y="3096825"/>
            <a:ext cx="972000" cy="2466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Recording Page</a:t>
            </a:r>
            <a:endParaRPr sz="589">
              <a:highlight>
                <a:schemeClr val="lt1"/>
              </a:highlight>
            </a:endParaRPr>
          </a:p>
        </p:txBody>
      </p:sp>
      <p:sp>
        <p:nvSpPr>
          <p:cNvPr id="324" name="Google Shape;324;p45"/>
          <p:cNvSpPr txBox="1"/>
          <p:nvPr/>
        </p:nvSpPr>
        <p:spPr>
          <a:xfrm>
            <a:off x="5692263" y="4115125"/>
            <a:ext cx="972000" cy="3492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Summary Generating</a:t>
            </a:r>
            <a:endParaRPr sz="589">
              <a:highlight>
                <a:schemeClr val="lt1"/>
              </a:highlight>
            </a:endParaRPr>
          </a:p>
        </p:txBody>
      </p:sp>
      <p:sp>
        <p:nvSpPr>
          <p:cNvPr id="325" name="Google Shape;325;p45"/>
          <p:cNvSpPr txBox="1"/>
          <p:nvPr/>
        </p:nvSpPr>
        <p:spPr>
          <a:xfrm>
            <a:off x="7903613" y="3863450"/>
            <a:ext cx="972000" cy="4518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Reflection summarized back to user</a:t>
            </a:r>
            <a:endParaRPr sz="589">
              <a:highlight>
                <a:schemeClr val="lt1"/>
              </a:highlight>
            </a:endParaRPr>
          </a:p>
        </p:txBody>
      </p:sp>
      <p:sp>
        <p:nvSpPr>
          <p:cNvPr id="326" name="Google Shape;326;p45"/>
          <p:cNvSpPr txBox="1"/>
          <p:nvPr/>
        </p:nvSpPr>
        <p:spPr>
          <a:xfrm>
            <a:off x="6045163" y="625700"/>
            <a:ext cx="972000" cy="451800"/>
          </a:xfrm>
          <a:prstGeom prst="rect">
            <a:avLst/>
          </a:prstGeom>
          <a:noFill/>
          <a:ln>
            <a:noFill/>
          </a:ln>
        </p:spPr>
        <p:txBody>
          <a:bodyPr anchorCtr="0" anchor="t" bIns="71175" lIns="71175" spcFirstLastPara="1" rIns="71175" wrap="square" tIns="71175">
            <a:spAutoFit/>
          </a:bodyPr>
          <a:lstStyle/>
          <a:p>
            <a:pPr indent="0" lvl="0" marL="0" rtl="0" algn="l">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Initial reflection landing page</a:t>
            </a:r>
            <a:endParaRPr sz="589">
              <a:highlight>
                <a:schemeClr val="lt1"/>
              </a:highlight>
            </a:endParaRPr>
          </a:p>
        </p:txBody>
      </p:sp>
      <p:sp>
        <p:nvSpPr>
          <p:cNvPr id="327" name="Google Shape;327;p45"/>
          <p:cNvSpPr txBox="1"/>
          <p:nvPr>
            <p:ph type="title"/>
          </p:nvPr>
        </p:nvSpPr>
        <p:spPr>
          <a:xfrm>
            <a:off x="251025" y="355500"/>
            <a:ext cx="32910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5000">
                <a:latin typeface="Roboto Mono"/>
                <a:ea typeface="Roboto Mono"/>
                <a:cs typeface="Roboto Mono"/>
                <a:sym typeface="Roboto Mono"/>
              </a:rPr>
              <a:t>Reflect On Your Day</a:t>
            </a:r>
            <a:endParaRPr b="1" sz="5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6" title="IMG_8538 copy.jpg"/>
          <p:cNvPicPr preferRelativeResize="0"/>
          <p:nvPr/>
        </p:nvPicPr>
        <p:blipFill>
          <a:blip r:embed="rId3">
            <a:alphaModFix/>
          </a:blip>
          <a:stretch>
            <a:fillRect/>
          </a:stretch>
        </p:blipFill>
        <p:spPr>
          <a:xfrm>
            <a:off x="1164575" y="292200"/>
            <a:ext cx="5741901" cy="4306426"/>
          </a:xfrm>
          <a:prstGeom prst="rect">
            <a:avLst/>
          </a:prstGeom>
          <a:noFill/>
          <a:ln>
            <a:noFill/>
          </a:ln>
        </p:spPr>
      </p:pic>
      <p:sp>
        <p:nvSpPr>
          <p:cNvPr id="333" name="Google Shape;333;p46"/>
          <p:cNvSpPr txBox="1"/>
          <p:nvPr/>
        </p:nvSpPr>
        <p:spPr>
          <a:xfrm>
            <a:off x="2504175" y="2434481"/>
            <a:ext cx="1503900" cy="4518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Insights Landing Page: Navigate to different analytics from this page</a:t>
            </a:r>
            <a:endParaRPr sz="589">
              <a:highlight>
                <a:schemeClr val="accent5"/>
              </a:highlight>
            </a:endParaRPr>
          </a:p>
        </p:txBody>
      </p:sp>
      <p:cxnSp>
        <p:nvCxnSpPr>
          <p:cNvPr id="334" name="Google Shape;334;p46"/>
          <p:cNvCxnSpPr/>
          <p:nvPr/>
        </p:nvCxnSpPr>
        <p:spPr>
          <a:xfrm>
            <a:off x="3527600" y="2340450"/>
            <a:ext cx="673500" cy="462600"/>
          </a:xfrm>
          <a:prstGeom prst="straightConnector1">
            <a:avLst/>
          </a:prstGeom>
          <a:noFill/>
          <a:ln cap="flat" cmpd="sng" w="38100">
            <a:solidFill>
              <a:srgbClr val="6AA84F"/>
            </a:solidFill>
            <a:prstDash val="solid"/>
            <a:round/>
            <a:headEnd len="med" w="med" type="none"/>
            <a:tailEnd len="med" w="med" type="stealth"/>
          </a:ln>
        </p:spPr>
      </p:cxnSp>
      <p:cxnSp>
        <p:nvCxnSpPr>
          <p:cNvPr id="335" name="Google Shape;335;p46"/>
          <p:cNvCxnSpPr/>
          <p:nvPr/>
        </p:nvCxnSpPr>
        <p:spPr>
          <a:xfrm flipH="1" rot="10800000">
            <a:off x="4008075" y="3212450"/>
            <a:ext cx="824400" cy="249900"/>
          </a:xfrm>
          <a:prstGeom prst="straightConnector1">
            <a:avLst/>
          </a:prstGeom>
          <a:noFill/>
          <a:ln cap="flat" cmpd="sng" w="38100">
            <a:solidFill>
              <a:srgbClr val="6AA84F"/>
            </a:solidFill>
            <a:prstDash val="solid"/>
            <a:round/>
            <a:headEnd len="med" w="med" type="none"/>
            <a:tailEnd len="med" w="med" type="stealth"/>
          </a:ln>
        </p:spPr>
      </p:cxnSp>
      <p:cxnSp>
        <p:nvCxnSpPr>
          <p:cNvPr id="336" name="Google Shape;336;p46"/>
          <p:cNvCxnSpPr/>
          <p:nvPr/>
        </p:nvCxnSpPr>
        <p:spPr>
          <a:xfrm flipH="1" rot="10800000">
            <a:off x="3488625" y="1272375"/>
            <a:ext cx="268200" cy="513900"/>
          </a:xfrm>
          <a:prstGeom prst="straightConnector1">
            <a:avLst/>
          </a:prstGeom>
          <a:noFill/>
          <a:ln cap="flat" cmpd="sng" w="38100">
            <a:solidFill>
              <a:srgbClr val="6AA84F"/>
            </a:solidFill>
            <a:prstDash val="solid"/>
            <a:round/>
            <a:headEnd len="med" w="med" type="none"/>
            <a:tailEnd len="med" w="med" type="stealth"/>
          </a:ln>
        </p:spPr>
      </p:cxnSp>
      <p:cxnSp>
        <p:nvCxnSpPr>
          <p:cNvPr id="337" name="Google Shape;337;p46"/>
          <p:cNvCxnSpPr/>
          <p:nvPr/>
        </p:nvCxnSpPr>
        <p:spPr>
          <a:xfrm rot="10800000">
            <a:off x="2617325" y="1285425"/>
            <a:ext cx="453900" cy="487800"/>
          </a:xfrm>
          <a:prstGeom prst="straightConnector1">
            <a:avLst/>
          </a:prstGeom>
          <a:noFill/>
          <a:ln cap="flat" cmpd="sng" w="38100">
            <a:solidFill>
              <a:srgbClr val="6AA84F"/>
            </a:solidFill>
            <a:prstDash val="solid"/>
            <a:round/>
            <a:headEnd len="med" w="med" type="none"/>
            <a:tailEnd len="med" w="med" type="stealth"/>
          </a:ln>
        </p:spPr>
      </p:cxnSp>
      <p:cxnSp>
        <p:nvCxnSpPr>
          <p:cNvPr id="338" name="Google Shape;338;p46"/>
          <p:cNvCxnSpPr/>
          <p:nvPr/>
        </p:nvCxnSpPr>
        <p:spPr>
          <a:xfrm flipH="1">
            <a:off x="2455675" y="2270363"/>
            <a:ext cx="283200" cy="350100"/>
          </a:xfrm>
          <a:prstGeom prst="straightConnector1">
            <a:avLst/>
          </a:prstGeom>
          <a:noFill/>
          <a:ln cap="flat" cmpd="sng" w="38100">
            <a:solidFill>
              <a:srgbClr val="6AA84F"/>
            </a:solidFill>
            <a:prstDash val="solid"/>
            <a:round/>
            <a:headEnd len="med" w="med" type="none"/>
            <a:tailEnd len="med" w="med" type="stealth"/>
          </a:ln>
        </p:spPr>
      </p:cxnSp>
      <p:sp>
        <p:nvSpPr>
          <p:cNvPr id="339" name="Google Shape;339;p46"/>
          <p:cNvSpPr txBox="1"/>
          <p:nvPr/>
        </p:nvSpPr>
        <p:spPr>
          <a:xfrm>
            <a:off x="4944275" y="2571756"/>
            <a:ext cx="1503900" cy="3492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Specific </a:t>
            </a:r>
            <a:r>
              <a:rPr lang="en" sz="667">
                <a:solidFill>
                  <a:schemeClr val="dk1"/>
                </a:solidFill>
                <a:highlight>
                  <a:schemeClr val="lt1"/>
                </a:highlight>
                <a:latin typeface="Roboto Mono"/>
                <a:ea typeface="Roboto Mono"/>
                <a:cs typeface="Roboto Mono"/>
                <a:sym typeface="Roboto Mono"/>
              </a:rPr>
              <a:t>Recommended</a:t>
            </a:r>
            <a:r>
              <a:rPr lang="en" sz="667">
                <a:solidFill>
                  <a:schemeClr val="dk1"/>
                </a:solidFill>
                <a:highlight>
                  <a:schemeClr val="lt1"/>
                </a:highlight>
                <a:latin typeface="Roboto Mono"/>
                <a:ea typeface="Roboto Mono"/>
                <a:cs typeface="Roboto Mono"/>
                <a:sym typeface="Roboto Mono"/>
              </a:rPr>
              <a:t> Emotion Modulec</a:t>
            </a:r>
            <a:endParaRPr sz="589">
              <a:highlight>
                <a:schemeClr val="lt1"/>
              </a:highlight>
            </a:endParaRPr>
          </a:p>
        </p:txBody>
      </p:sp>
      <p:sp>
        <p:nvSpPr>
          <p:cNvPr id="340" name="Google Shape;340;p46"/>
          <p:cNvSpPr txBox="1"/>
          <p:nvPr/>
        </p:nvSpPr>
        <p:spPr>
          <a:xfrm>
            <a:off x="3488625" y="121781"/>
            <a:ext cx="1503900" cy="3492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lt1"/>
                </a:highlight>
                <a:latin typeface="Roboto Mono"/>
                <a:ea typeface="Roboto Mono"/>
                <a:cs typeface="Roboto Mono"/>
                <a:sym typeface="Roboto Mono"/>
              </a:rPr>
              <a:t>Specific Recommended Emotion Modulec</a:t>
            </a:r>
            <a:endParaRPr sz="589">
              <a:highlight>
                <a:schemeClr val="lt1"/>
              </a:highlight>
            </a:endParaRPr>
          </a:p>
        </p:txBody>
      </p:sp>
      <p:sp>
        <p:nvSpPr>
          <p:cNvPr id="341" name="Google Shape;341;p46"/>
          <p:cNvSpPr txBox="1"/>
          <p:nvPr/>
        </p:nvSpPr>
        <p:spPr>
          <a:xfrm>
            <a:off x="1264450" y="4257431"/>
            <a:ext cx="1503900" cy="6573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Burnout Detector: Kyro will tell users how close </a:t>
            </a:r>
            <a:r>
              <a:rPr lang="en" sz="667">
                <a:solidFill>
                  <a:schemeClr val="dk1"/>
                </a:solidFill>
                <a:highlight>
                  <a:schemeClr val="accent5"/>
                </a:highlight>
                <a:latin typeface="Roboto Mono"/>
                <a:ea typeface="Roboto Mono"/>
                <a:cs typeface="Roboto Mono"/>
                <a:sym typeface="Roboto Mono"/>
              </a:rPr>
              <a:t>they might be to burning out based on their past logs and schedule</a:t>
            </a:r>
            <a:endParaRPr sz="589">
              <a:highlight>
                <a:schemeClr val="accent5"/>
              </a:highlight>
            </a:endParaRPr>
          </a:p>
        </p:txBody>
      </p:sp>
      <p:sp>
        <p:nvSpPr>
          <p:cNvPr id="342" name="Google Shape;342;p46"/>
          <p:cNvSpPr txBox="1"/>
          <p:nvPr/>
        </p:nvSpPr>
        <p:spPr>
          <a:xfrm>
            <a:off x="1164575" y="1845406"/>
            <a:ext cx="1503900" cy="5544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Stats: Condensed page with key statistics relating to the user’s activities and logs</a:t>
            </a:r>
            <a:endParaRPr sz="589">
              <a:highlight>
                <a:schemeClr val="accent5"/>
              </a:highlight>
            </a:endParaRPr>
          </a:p>
        </p:txBody>
      </p:sp>
      <p:sp>
        <p:nvSpPr>
          <p:cNvPr id="343" name="Google Shape;343;p46"/>
          <p:cNvSpPr txBox="1"/>
          <p:nvPr/>
        </p:nvSpPr>
        <p:spPr>
          <a:xfrm>
            <a:off x="4672675" y="2050756"/>
            <a:ext cx="1503900" cy="4518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Example dropdowns: User gets a feel for what these features might entail</a:t>
            </a:r>
            <a:endParaRPr sz="589">
              <a:highlight>
                <a:schemeClr val="accent5"/>
              </a:highlight>
            </a:endParaRPr>
          </a:p>
        </p:txBody>
      </p:sp>
      <p:sp>
        <p:nvSpPr>
          <p:cNvPr id="344" name="Google Shape;344;p46"/>
          <p:cNvSpPr txBox="1"/>
          <p:nvPr/>
        </p:nvSpPr>
        <p:spPr>
          <a:xfrm>
            <a:off x="4832475" y="4526450"/>
            <a:ext cx="2123400" cy="6573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Example learning module: User has the chance to </a:t>
            </a:r>
            <a:r>
              <a:rPr lang="en" sz="667">
                <a:solidFill>
                  <a:schemeClr val="dk1"/>
                </a:solidFill>
                <a:highlight>
                  <a:schemeClr val="accent5"/>
                </a:highlight>
                <a:latin typeface="Roboto Mono"/>
                <a:ea typeface="Roboto Mono"/>
                <a:cs typeface="Roboto Mono"/>
                <a:sym typeface="Roboto Mono"/>
              </a:rPr>
              <a:t>quickly</a:t>
            </a:r>
            <a:r>
              <a:rPr lang="en" sz="667">
                <a:solidFill>
                  <a:schemeClr val="dk1"/>
                </a:solidFill>
                <a:highlight>
                  <a:schemeClr val="accent5"/>
                </a:highlight>
                <a:latin typeface="Roboto Mono"/>
                <a:ea typeface="Roboto Mono"/>
                <a:cs typeface="Roboto Mono"/>
                <a:sym typeface="Roboto Mono"/>
              </a:rPr>
              <a:t> and easily explore a topic related to wellbeing that is recommended to them based on their logs</a:t>
            </a:r>
            <a:endParaRPr sz="589">
              <a:highlight>
                <a:schemeClr val="accent5"/>
              </a:highlight>
            </a:endParaRPr>
          </a:p>
        </p:txBody>
      </p:sp>
      <p:sp>
        <p:nvSpPr>
          <p:cNvPr id="345" name="Google Shape;345;p46"/>
          <p:cNvSpPr txBox="1"/>
          <p:nvPr/>
        </p:nvSpPr>
        <p:spPr>
          <a:xfrm>
            <a:off x="3674775" y="1773225"/>
            <a:ext cx="1131600" cy="9654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Mood Tracker: User can look at mood/valence tracked over different intervals of time and revisit big moments from the past</a:t>
            </a:r>
            <a:endParaRPr sz="589">
              <a:highlight>
                <a:schemeClr val="accent5"/>
              </a:highlight>
            </a:endParaRPr>
          </a:p>
        </p:txBody>
      </p:sp>
      <p:sp>
        <p:nvSpPr>
          <p:cNvPr id="346" name="Google Shape;346;p46"/>
          <p:cNvSpPr txBox="1"/>
          <p:nvPr/>
        </p:nvSpPr>
        <p:spPr>
          <a:xfrm>
            <a:off x="3387775" y="4417156"/>
            <a:ext cx="1503900" cy="657300"/>
          </a:xfrm>
          <a:prstGeom prst="rect">
            <a:avLst/>
          </a:prstGeom>
          <a:noFill/>
          <a:ln>
            <a:noFill/>
          </a:ln>
        </p:spPr>
        <p:txBody>
          <a:bodyPr anchorCtr="0" anchor="t" bIns="71175" lIns="71175" spcFirstLastPara="1" rIns="71175" wrap="square" tIns="71175">
            <a:spAutoFit/>
          </a:bodyPr>
          <a:lstStyle/>
          <a:p>
            <a:pPr indent="0" lvl="0" marL="0" rtl="0" algn="ctr">
              <a:spcBef>
                <a:spcPts val="0"/>
              </a:spcBef>
              <a:spcAft>
                <a:spcPts val="779"/>
              </a:spcAft>
              <a:buNone/>
            </a:pPr>
            <a:r>
              <a:rPr lang="en" sz="667">
                <a:solidFill>
                  <a:schemeClr val="dk1"/>
                </a:solidFill>
                <a:highlight>
                  <a:schemeClr val="accent5"/>
                </a:highlight>
                <a:latin typeface="Roboto Mono"/>
                <a:ea typeface="Roboto Mono"/>
                <a:cs typeface="Roboto Mono"/>
                <a:sym typeface="Roboto Mono"/>
              </a:rPr>
              <a:t>Learning Landing: User can explore learning modules curated to teach them </a:t>
            </a:r>
            <a:r>
              <a:rPr lang="en" sz="667">
                <a:solidFill>
                  <a:schemeClr val="dk1"/>
                </a:solidFill>
                <a:highlight>
                  <a:schemeClr val="accent5"/>
                </a:highlight>
                <a:latin typeface="Roboto Mono"/>
                <a:ea typeface="Roboto Mono"/>
                <a:cs typeface="Roboto Mono"/>
                <a:sym typeface="Roboto Mono"/>
              </a:rPr>
              <a:t>something</a:t>
            </a:r>
            <a:r>
              <a:rPr lang="en" sz="667">
                <a:solidFill>
                  <a:schemeClr val="dk1"/>
                </a:solidFill>
                <a:highlight>
                  <a:schemeClr val="accent5"/>
                </a:highlight>
                <a:latin typeface="Roboto Mono"/>
                <a:ea typeface="Roboto Mono"/>
                <a:cs typeface="Roboto Mono"/>
                <a:sym typeface="Roboto Mono"/>
              </a:rPr>
              <a:t> relevant about wellbeing</a:t>
            </a:r>
            <a:endParaRPr sz="589">
              <a:highlight>
                <a:schemeClr val="accent5"/>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7"/>
          <p:cNvPicPr preferRelativeResize="0"/>
          <p:nvPr/>
        </p:nvPicPr>
        <p:blipFill>
          <a:blip r:embed="rId3">
            <a:alphaModFix/>
          </a:blip>
          <a:stretch>
            <a:fillRect/>
          </a:stretch>
        </p:blipFill>
        <p:spPr>
          <a:xfrm>
            <a:off x="2685803" y="406141"/>
            <a:ext cx="924509" cy="1395375"/>
          </a:xfrm>
          <a:prstGeom prst="rect">
            <a:avLst/>
          </a:prstGeom>
          <a:noFill/>
          <a:ln>
            <a:noFill/>
          </a:ln>
        </p:spPr>
      </p:pic>
      <p:pic>
        <p:nvPicPr>
          <p:cNvPr id="352" name="Google Shape;352;p47"/>
          <p:cNvPicPr preferRelativeResize="0"/>
          <p:nvPr/>
        </p:nvPicPr>
        <p:blipFill>
          <a:blip r:embed="rId4">
            <a:alphaModFix/>
          </a:blip>
          <a:stretch>
            <a:fillRect/>
          </a:stretch>
        </p:blipFill>
        <p:spPr>
          <a:xfrm>
            <a:off x="3800207" y="406141"/>
            <a:ext cx="998513" cy="1395374"/>
          </a:xfrm>
          <a:prstGeom prst="rect">
            <a:avLst/>
          </a:prstGeom>
          <a:noFill/>
          <a:ln>
            <a:noFill/>
          </a:ln>
        </p:spPr>
      </p:pic>
      <p:pic>
        <p:nvPicPr>
          <p:cNvPr id="353" name="Google Shape;353;p47"/>
          <p:cNvPicPr preferRelativeResize="0"/>
          <p:nvPr/>
        </p:nvPicPr>
        <p:blipFill>
          <a:blip r:embed="rId5">
            <a:alphaModFix/>
          </a:blip>
          <a:stretch>
            <a:fillRect/>
          </a:stretch>
        </p:blipFill>
        <p:spPr>
          <a:xfrm>
            <a:off x="4914694" y="355500"/>
            <a:ext cx="965125" cy="1496658"/>
          </a:xfrm>
          <a:prstGeom prst="rect">
            <a:avLst/>
          </a:prstGeom>
          <a:noFill/>
          <a:ln>
            <a:noFill/>
          </a:ln>
        </p:spPr>
      </p:pic>
      <p:pic>
        <p:nvPicPr>
          <p:cNvPr id="354" name="Google Shape;354;p47"/>
          <p:cNvPicPr preferRelativeResize="0"/>
          <p:nvPr/>
        </p:nvPicPr>
        <p:blipFill>
          <a:blip r:embed="rId6">
            <a:alphaModFix/>
          </a:blip>
          <a:stretch>
            <a:fillRect/>
          </a:stretch>
        </p:blipFill>
        <p:spPr>
          <a:xfrm>
            <a:off x="4906470" y="2118072"/>
            <a:ext cx="924515" cy="1362552"/>
          </a:xfrm>
          <a:prstGeom prst="rect">
            <a:avLst/>
          </a:prstGeom>
          <a:noFill/>
          <a:ln>
            <a:noFill/>
          </a:ln>
        </p:spPr>
      </p:pic>
      <p:pic>
        <p:nvPicPr>
          <p:cNvPr id="355" name="Google Shape;355;p47" title="Screenshot 2025-10-24 at 12.41.07 PM.png"/>
          <p:cNvPicPr preferRelativeResize="0"/>
          <p:nvPr/>
        </p:nvPicPr>
        <p:blipFill>
          <a:blip r:embed="rId7">
            <a:alphaModFix/>
          </a:blip>
          <a:stretch>
            <a:fillRect/>
          </a:stretch>
        </p:blipFill>
        <p:spPr>
          <a:xfrm>
            <a:off x="3898298" y="2085258"/>
            <a:ext cx="892045" cy="1395366"/>
          </a:xfrm>
          <a:prstGeom prst="rect">
            <a:avLst/>
          </a:prstGeom>
          <a:noFill/>
          <a:ln>
            <a:noFill/>
          </a:ln>
        </p:spPr>
      </p:pic>
      <p:pic>
        <p:nvPicPr>
          <p:cNvPr id="356" name="Google Shape;356;p47"/>
          <p:cNvPicPr preferRelativeResize="0"/>
          <p:nvPr/>
        </p:nvPicPr>
        <p:blipFill>
          <a:blip r:embed="rId8">
            <a:alphaModFix/>
          </a:blip>
          <a:stretch>
            <a:fillRect/>
          </a:stretch>
        </p:blipFill>
        <p:spPr>
          <a:xfrm>
            <a:off x="7168753" y="1259287"/>
            <a:ext cx="1504503" cy="2229204"/>
          </a:xfrm>
          <a:prstGeom prst="rect">
            <a:avLst/>
          </a:prstGeom>
          <a:noFill/>
          <a:ln>
            <a:noFill/>
          </a:ln>
        </p:spPr>
      </p:pic>
      <p:sp>
        <p:nvSpPr>
          <p:cNvPr id="357" name="Google Shape;357;p47"/>
          <p:cNvSpPr txBox="1"/>
          <p:nvPr>
            <p:ph type="title"/>
          </p:nvPr>
        </p:nvSpPr>
        <p:spPr>
          <a:xfrm>
            <a:off x="251025" y="355500"/>
            <a:ext cx="2339400" cy="17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Roboto Mono"/>
                <a:ea typeface="Roboto Mono"/>
                <a:cs typeface="Roboto Mono"/>
                <a:sym typeface="Roboto Mono"/>
              </a:rPr>
              <a:t>Plan your schedule w/ Emotional Guidance</a:t>
            </a:r>
            <a:endParaRPr b="1" sz="2300"/>
          </a:p>
        </p:txBody>
      </p:sp>
      <p:sp>
        <p:nvSpPr>
          <p:cNvPr id="358" name="Google Shape;358;p47"/>
          <p:cNvSpPr txBox="1"/>
          <p:nvPr/>
        </p:nvSpPr>
        <p:spPr>
          <a:xfrm>
            <a:off x="2510075" y="1808749"/>
            <a:ext cx="1272000" cy="382200"/>
          </a:xfrm>
          <a:prstGeom prst="rect">
            <a:avLst/>
          </a:prstGeom>
          <a:noFill/>
          <a:ln>
            <a:noFill/>
          </a:ln>
        </p:spPr>
        <p:txBody>
          <a:bodyPr anchorCtr="0" anchor="t" bIns="60200" lIns="60200" spcFirstLastPara="1" rIns="60200" wrap="square" tIns="60200">
            <a:spAutoFit/>
          </a:bodyPr>
          <a:lstStyle/>
          <a:p>
            <a:pPr indent="0" lvl="0" marL="0" rtl="0" algn="ctr">
              <a:spcBef>
                <a:spcPts val="0"/>
              </a:spcBef>
              <a:spcAft>
                <a:spcPts val="659"/>
              </a:spcAft>
              <a:buNone/>
            </a:pPr>
            <a:r>
              <a:rPr lang="en" sz="564">
                <a:solidFill>
                  <a:schemeClr val="dk1"/>
                </a:solidFill>
                <a:latin typeface="Roboto Mono"/>
                <a:ea typeface="Roboto Mono"/>
                <a:cs typeface="Roboto Mono"/>
                <a:sym typeface="Roboto Mono"/>
              </a:rPr>
              <a:t>Display today’s events, suggestions, and emotional predictions</a:t>
            </a:r>
            <a:endParaRPr sz="498"/>
          </a:p>
        </p:txBody>
      </p:sp>
      <p:sp>
        <p:nvSpPr>
          <p:cNvPr id="359" name="Google Shape;359;p47"/>
          <p:cNvSpPr txBox="1"/>
          <p:nvPr/>
        </p:nvSpPr>
        <p:spPr>
          <a:xfrm>
            <a:off x="3705538" y="1771452"/>
            <a:ext cx="1188000" cy="295200"/>
          </a:xfrm>
          <a:prstGeom prst="rect">
            <a:avLst/>
          </a:prstGeom>
          <a:noFill/>
          <a:ln>
            <a:noFill/>
          </a:ln>
        </p:spPr>
        <p:txBody>
          <a:bodyPr anchorCtr="0" anchor="t" bIns="60200" lIns="60200" spcFirstLastPara="1" rIns="60200" wrap="square" tIns="60200">
            <a:spAutoFit/>
          </a:bodyPr>
          <a:lstStyle/>
          <a:p>
            <a:pPr indent="0" lvl="0" marL="0" rtl="0" algn="ctr">
              <a:spcBef>
                <a:spcPts val="0"/>
              </a:spcBef>
              <a:spcAft>
                <a:spcPts val="659"/>
              </a:spcAft>
              <a:buNone/>
            </a:pPr>
            <a:r>
              <a:rPr lang="en" sz="564">
                <a:solidFill>
                  <a:schemeClr val="dk1"/>
                </a:solidFill>
                <a:latin typeface="Roboto Mono"/>
                <a:ea typeface="Roboto Mono"/>
                <a:cs typeface="Roboto Mono"/>
                <a:sym typeface="Roboto Mono"/>
              </a:rPr>
              <a:t>Quick add suggested event</a:t>
            </a:r>
            <a:endParaRPr sz="498"/>
          </a:p>
        </p:txBody>
      </p:sp>
      <p:sp>
        <p:nvSpPr>
          <p:cNvPr id="360" name="Google Shape;360;p47"/>
          <p:cNvSpPr txBox="1"/>
          <p:nvPr/>
        </p:nvSpPr>
        <p:spPr>
          <a:xfrm>
            <a:off x="4893398" y="1797576"/>
            <a:ext cx="1099800" cy="243000"/>
          </a:xfrm>
          <a:prstGeom prst="rect">
            <a:avLst/>
          </a:prstGeom>
          <a:noFill/>
          <a:ln>
            <a:noFill/>
          </a:ln>
        </p:spPr>
        <p:txBody>
          <a:bodyPr anchorCtr="0" anchor="t" bIns="77325" lIns="77325" spcFirstLastPara="1" rIns="77325" wrap="square" tIns="77325">
            <a:spAutoFit/>
          </a:bodyPr>
          <a:lstStyle/>
          <a:p>
            <a:pPr indent="0" lvl="0" marL="0" rtl="0" algn="ctr">
              <a:spcBef>
                <a:spcPts val="0"/>
              </a:spcBef>
              <a:spcAft>
                <a:spcPts val="659"/>
              </a:spcAft>
              <a:buNone/>
            </a:pPr>
            <a:r>
              <a:rPr lang="en" sz="564">
                <a:solidFill>
                  <a:schemeClr val="dk1"/>
                </a:solidFill>
                <a:latin typeface="Roboto Mono"/>
                <a:ea typeface="Roboto Mono"/>
                <a:cs typeface="Roboto Mono"/>
                <a:sym typeface="Roboto Mono"/>
              </a:rPr>
              <a:t>Suggested event added</a:t>
            </a:r>
            <a:endParaRPr sz="498">
              <a:solidFill>
                <a:schemeClr val="dk1"/>
              </a:solidFill>
            </a:endParaRPr>
          </a:p>
        </p:txBody>
      </p:sp>
      <p:sp>
        <p:nvSpPr>
          <p:cNvPr id="361" name="Google Shape;361;p47"/>
          <p:cNvSpPr txBox="1"/>
          <p:nvPr/>
        </p:nvSpPr>
        <p:spPr>
          <a:xfrm>
            <a:off x="7111125" y="3488522"/>
            <a:ext cx="1789800" cy="395700"/>
          </a:xfrm>
          <a:prstGeom prst="rect">
            <a:avLst/>
          </a:prstGeom>
          <a:noFill/>
          <a:ln>
            <a:noFill/>
          </a:ln>
        </p:spPr>
        <p:txBody>
          <a:bodyPr anchorCtr="0" anchor="t" bIns="125850" lIns="125850" spcFirstLastPara="1" rIns="125850" wrap="square" tIns="125850">
            <a:spAutoFit/>
          </a:bodyPr>
          <a:lstStyle/>
          <a:p>
            <a:pPr indent="0" lvl="0" marL="0" rtl="0" algn="ctr">
              <a:spcBef>
                <a:spcPts val="0"/>
              </a:spcBef>
              <a:spcAft>
                <a:spcPts val="1072"/>
              </a:spcAft>
              <a:buNone/>
            </a:pPr>
            <a:r>
              <a:rPr lang="en" sz="918">
                <a:solidFill>
                  <a:schemeClr val="dk1"/>
                </a:solidFill>
                <a:latin typeface="Roboto Mono"/>
                <a:ea typeface="Roboto Mono"/>
                <a:cs typeface="Roboto Mono"/>
                <a:sym typeface="Roboto Mono"/>
              </a:rPr>
              <a:t>Add </a:t>
            </a:r>
            <a:r>
              <a:rPr lang="en" sz="918">
                <a:solidFill>
                  <a:schemeClr val="dk1"/>
                </a:solidFill>
                <a:latin typeface="Roboto Mono"/>
                <a:ea typeface="Roboto Mono"/>
                <a:cs typeface="Roboto Mono"/>
                <a:sym typeface="Roboto Mono"/>
              </a:rPr>
              <a:t>unsuggested event</a:t>
            </a:r>
            <a:endParaRPr sz="811">
              <a:solidFill>
                <a:schemeClr val="dk1"/>
              </a:solidFill>
            </a:endParaRPr>
          </a:p>
        </p:txBody>
      </p:sp>
      <p:cxnSp>
        <p:nvCxnSpPr>
          <p:cNvPr id="362" name="Google Shape;362;p47"/>
          <p:cNvCxnSpPr/>
          <p:nvPr/>
        </p:nvCxnSpPr>
        <p:spPr>
          <a:xfrm>
            <a:off x="3442162" y="1441891"/>
            <a:ext cx="366000" cy="12900"/>
          </a:xfrm>
          <a:prstGeom prst="straightConnector1">
            <a:avLst/>
          </a:prstGeom>
          <a:noFill/>
          <a:ln cap="flat" cmpd="sng" w="24175">
            <a:solidFill>
              <a:srgbClr val="6AA84F"/>
            </a:solidFill>
            <a:prstDash val="solid"/>
            <a:round/>
            <a:headEnd len="med" w="med" type="none"/>
            <a:tailEnd len="med" w="med" type="triangle"/>
          </a:ln>
        </p:spPr>
      </p:cxnSp>
      <p:cxnSp>
        <p:nvCxnSpPr>
          <p:cNvPr id="363" name="Google Shape;363;p47"/>
          <p:cNvCxnSpPr/>
          <p:nvPr/>
        </p:nvCxnSpPr>
        <p:spPr>
          <a:xfrm>
            <a:off x="4611092" y="1525865"/>
            <a:ext cx="366000" cy="12900"/>
          </a:xfrm>
          <a:prstGeom prst="straightConnector1">
            <a:avLst/>
          </a:prstGeom>
          <a:noFill/>
          <a:ln cap="flat" cmpd="sng" w="24175">
            <a:solidFill>
              <a:srgbClr val="6AA84F"/>
            </a:solidFill>
            <a:prstDash val="solid"/>
            <a:round/>
            <a:headEnd len="med" w="med" type="none"/>
            <a:tailEnd len="med" w="med" type="triangle"/>
          </a:ln>
        </p:spPr>
      </p:cxnSp>
      <p:pic>
        <p:nvPicPr>
          <p:cNvPr id="364" name="Google Shape;364;p47" title="Screenshot 2025-10-24 at 1.18.01 PM.png"/>
          <p:cNvPicPr preferRelativeResize="0"/>
          <p:nvPr/>
        </p:nvPicPr>
        <p:blipFill>
          <a:blip r:embed="rId9">
            <a:alphaModFix/>
          </a:blip>
          <a:stretch>
            <a:fillRect/>
          </a:stretch>
        </p:blipFill>
        <p:spPr>
          <a:xfrm>
            <a:off x="6285696" y="3350325"/>
            <a:ext cx="590550" cy="400050"/>
          </a:xfrm>
          <a:prstGeom prst="rect">
            <a:avLst/>
          </a:prstGeom>
          <a:noFill/>
          <a:ln>
            <a:noFill/>
          </a:ln>
        </p:spPr>
      </p:pic>
      <p:cxnSp>
        <p:nvCxnSpPr>
          <p:cNvPr id="365" name="Google Shape;365;p47"/>
          <p:cNvCxnSpPr/>
          <p:nvPr/>
        </p:nvCxnSpPr>
        <p:spPr>
          <a:xfrm flipH="1" rot="10800000">
            <a:off x="6736150" y="3402600"/>
            <a:ext cx="523200" cy="140100"/>
          </a:xfrm>
          <a:prstGeom prst="straightConnector1">
            <a:avLst/>
          </a:prstGeom>
          <a:noFill/>
          <a:ln cap="flat" cmpd="sng" w="28575">
            <a:solidFill>
              <a:srgbClr val="6AA84F"/>
            </a:solidFill>
            <a:prstDash val="solid"/>
            <a:round/>
            <a:headEnd len="med" w="med" type="none"/>
            <a:tailEnd len="med" w="med" type="triangle"/>
          </a:ln>
        </p:spPr>
      </p:cxnSp>
      <p:pic>
        <p:nvPicPr>
          <p:cNvPr id="366" name="Google Shape;366;p47"/>
          <p:cNvPicPr preferRelativeResize="0"/>
          <p:nvPr/>
        </p:nvPicPr>
        <p:blipFill rotWithShape="1">
          <a:blip r:embed="rId10">
            <a:alphaModFix/>
          </a:blip>
          <a:srcRect b="0" l="0" r="13539" t="0"/>
          <a:stretch/>
        </p:blipFill>
        <p:spPr>
          <a:xfrm>
            <a:off x="2732988" y="3764375"/>
            <a:ext cx="998526" cy="1377195"/>
          </a:xfrm>
          <a:prstGeom prst="rect">
            <a:avLst/>
          </a:prstGeom>
          <a:noFill/>
          <a:ln>
            <a:noFill/>
          </a:ln>
        </p:spPr>
      </p:pic>
      <p:cxnSp>
        <p:nvCxnSpPr>
          <p:cNvPr id="367" name="Google Shape;367;p47"/>
          <p:cNvCxnSpPr/>
          <p:nvPr/>
        </p:nvCxnSpPr>
        <p:spPr>
          <a:xfrm>
            <a:off x="4611092" y="3350315"/>
            <a:ext cx="366000" cy="12900"/>
          </a:xfrm>
          <a:prstGeom prst="straightConnector1">
            <a:avLst/>
          </a:prstGeom>
          <a:noFill/>
          <a:ln cap="flat" cmpd="sng" w="24175">
            <a:solidFill>
              <a:srgbClr val="6AA84F"/>
            </a:solidFill>
            <a:prstDash val="solid"/>
            <a:round/>
            <a:headEnd len="med" w="med" type="none"/>
            <a:tailEnd len="med" w="med" type="triangle"/>
          </a:ln>
        </p:spPr>
      </p:cxnSp>
      <p:sp>
        <p:nvSpPr>
          <p:cNvPr id="368" name="Google Shape;368;p47"/>
          <p:cNvSpPr txBox="1"/>
          <p:nvPr/>
        </p:nvSpPr>
        <p:spPr>
          <a:xfrm>
            <a:off x="1632250" y="3186750"/>
            <a:ext cx="787200" cy="727200"/>
          </a:xfrm>
          <a:prstGeom prst="rect">
            <a:avLst/>
          </a:prstGeom>
          <a:noFill/>
          <a:ln>
            <a:noFill/>
          </a:ln>
        </p:spPr>
        <p:txBody>
          <a:bodyPr anchorCtr="0" anchor="t" bIns="60200" lIns="60200" spcFirstLastPara="1" rIns="60200" wrap="square" tIns="60200">
            <a:spAutoFit/>
          </a:bodyPr>
          <a:lstStyle/>
          <a:p>
            <a:pPr indent="0" lvl="0" marL="0" rtl="0" algn="ctr">
              <a:spcBef>
                <a:spcPts val="0"/>
              </a:spcBef>
              <a:spcAft>
                <a:spcPts val="0"/>
              </a:spcAft>
              <a:buNone/>
            </a:pPr>
            <a:r>
              <a:rPr lang="en" sz="564">
                <a:solidFill>
                  <a:schemeClr val="dk1"/>
                </a:solidFill>
                <a:latin typeface="Roboto Mono"/>
                <a:ea typeface="Roboto Mono"/>
                <a:cs typeface="Roboto Mono"/>
                <a:sym typeface="Roboto Mono"/>
              </a:rPr>
              <a:t>Alternate views to analyze your calendar with different perspectives</a:t>
            </a:r>
            <a:endParaRPr sz="564">
              <a:solidFill>
                <a:schemeClr val="dk1"/>
              </a:solidFill>
              <a:latin typeface="Roboto Mono"/>
              <a:ea typeface="Roboto Mono"/>
              <a:cs typeface="Roboto Mono"/>
              <a:sym typeface="Roboto Mono"/>
            </a:endParaRPr>
          </a:p>
          <a:p>
            <a:pPr indent="0" lvl="0" marL="0" rtl="0" algn="ctr">
              <a:spcBef>
                <a:spcPts val="659"/>
              </a:spcBef>
              <a:spcAft>
                <a:spcPts val="659"/>
              </a:spcAft>
              <a:buNone/>
            </a:pPr>
            <a:r>
              <a:t/>
            </a:r>
            <a:endParaRPr sz="564">
              <a:solidFill>
                <a:schemeClr val="dk1"/>
              </a:solidFill>
              <a:latin typeface="Roboto Mono"/>
              <a:ea typeface="Roboto Mono"/>
              <a:cs typeface="Roboto Mono"/>
              <a:sym typeface="Roboto Mono"/>
            </a:endParaRPr>
          </a:p>
        </p:txBody>
      </p:sp>
      <p:cxnSp>
        <p:nvCxnSpPr>
          <p:cNvPr id="369" name="Google Shape;369;p47"/>
          <p:cNvCxnSpPr/>
          <p:nvPr/>
        </p:nvCxnSpPr>
        <p:spPr>
          <a:xfrm flipH="1">
            <a:off x="2531375" y="2424275"/>
            <a:ext cx="9600" cy="2524200"/>
          </a:xfrm>
          <a:prstGeom prst="straightConnector1">
            <a:avLst/>
          </a:prstGeom>
          <a:noFill/>
          <a:ln cap="flat" cmpd="sng" w="28575">
            <a:solidFill>
              <a:srgbClr val="6AA84F"/>
            </a:solidFill>
            <a:prstDash val="solid"/>
            <a:round/>
            <a:headEnd len="med" w="med" type="oval"/>
            <a:tailEnd len="med" w="med" type="oval"/>
          </a:ln>
        </p:spPr>
      </p:cxnSp>
      <p:pic>
        <p:nvPicPr>
          <p:cNvPr id="370" name="Google Shape;370;p47" title="View recent photos.jpeg"/>
          <p:cNvPicPr preferRelativeResize="0"/>
          <p:nvPr/>
        </p:nvPicPr>
        <p:blipFill rotWithShape="1">
          <a:blip r:embed="rId11">
            <a:alphaModFix/>
          </a:blip>
          <a:srcRect b="0" l="9206" r="0" t="0"/>
          <a:stretch/>
        </p:blipFill>
        <p:spPr>
          <a:xfrm>
            <a:off x="2720386" y="2190950"/>
            <a:ext cx="998524" cy="1457223"/>
          </a:xfrm>
          <a:prstGeom prst="rect">
            <a:avLst/>
          </a:prstGeom>
          <a:noFill/>
          <a:ln>
            <a:noFill/>
          </a:ln>
        </p:spPr>
      </p:pic>
      <p:cxnSp>
        <p:nvCxnSpPr>
          <p:cNvPr id="371" name="Google Shape;371;p47"/>
          <p:cNvCxnSpPr/>
          <p:nvPr/>
        </p:nvCxnSpPr>
        <p:spPr>
          <a:xfrm>
            <a:off x="3487317" y="3261640"/>
            <a:ext cx="562200" cy="10500"/>
          </a:xfrm>
          <a:prstGeom prst="straightConnector1">
            <a:avLst/>
          </a:prstGeom>
          <a:noFill/>
          <a:ln cap="flat" cmpd="sng" w="24175">
            <a:solidFill>
              <a:srgbClr val="6AA84F"/>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8"/>
          <p:cNvPicPr preferRelativeResize="0"/>
          <p:nvPr/>
        </p:nvPicPr>
        <p:blipFill>
          <a:blip r:embed="rId3">
            <a:alphaModFix/>
          </a:blip>
          <a:stretch>
            <a:fillRect/>
          </a:stretch>
        </p:blipFill>
        <p:spPr>
          <a:xfrm>
            <a:off x="1721488" y="1001000"/>
            <a:ext cx="2194650" cy="3208325"/>
          </a:xfrm>
          <a:prstGeom prst="rect">
            <a:avLst/>
          </a:prstGeom>
          <a:noFill/>
          <a:ln>
            <a:noFill/>
          </a:ln>
        </p:spPr>
      </p:pic>
      <p:pic>
        <p:nvPicPr>
          <p:cNvPr id="377" name="Google Shape;377;p48"/>
          <p:cNvPicPr preferRelativeResize="0"/>
          <p:nvPr/>
        </p:nvPicPr>
        <p:blipFill>
          <a:blip r:embed="rId4">
            <a:alphaModFix/>
          </a:blip>
          <a:stretch>
            <a:fillRect/>
          </a:stretch>
        </p:blipFill>
        <p:spPr>
          <a:xfrm>
            <a:off x="4961812" y="1000988"/>
            <a:ext cx="2460698" cy="3208326"/>
          </a:xfrm>
          <a:prstGeom prst="rect">
            <a:avLst/>
          </a:prstGeom>
          <a:noFill/>
          <a:ln>
            <a:noFill/>
          </a:ln>
        </p:spPr>
      </p:pic>
      <p:sp>
        <p:nvSpPr>
          <p:cNvPr id="378" name="Google Shape;378;p48"/>
          <p:cNvSpPr txBox="1"/>
          <p:nvPr/>
        </p:nvSpPr>
        <p:spPr>
          <a:xfrm>
            <a:off x="2116813" y="4276125"/>
            <a:ext cx="1404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800">
                <a:solidFill>
                  <a:schemeClr val="dk1"/>
                </a:solidFill>
                <a:latin typeface="Roboto Mono"/>
                <a:ea typeface="Roboto Mono"/>
                <a:cs typeface="Roboto Mono"/>
                <a:sym typeface="Roboto Mono"/>
              </a:rPr>
              <a:t>Page Does Not Exist</a:t>
            </a:r>
            <a:endParaRPr sz="700"/>
          </a:p>
        </p:txBody>
      </p:sp>
      <p:sp>
        <p:nvSpPr>
          <p:cNvPr id="379" name="Google Shape;379;p48"/>
          <p:cNvSpPr txBox="1"/>
          <p:nvPr/>
        </p:nvSpPr>
        <p:spPr>
          <a:xfrm>
            <a:off x="5490138" y="4209325"/>
            <a:ext cx="1404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800">
                <a:solidFill>
                  <a:schemeClr val="dk1"/>
                </a:solidFill>
                <a:latin typeface="Roboto Mono"/>
                <a:ea typeface="Roboto Mono"/>
                <a:cs typeface="Roboto Mono"/>
                <a:sym typeface="Roboto Mono"/>
              </a:rPr>
              <a:t>Loading</a:t>
            </a:r>
            <a:endParaRPr sz="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9" title="Screenshot 2025-10-24 at 11.10.10 AM.png"/>
          <p:cNvPicPr preferRelativeResize="0"/>
          <p:nvPr/>
        </p:nvPicPr>
        <p:blipFill rotWithShape="1">
          <a:blip r:embed="rId3">
            <a:alphaModFix/>
          </a:blip>
          <a:srcRect b="10166" l="0" r="0" t="28252"/>
          <a:stretch/>
        </p:blipFill>
        <p:spPr>
          <a:xfrm>
            <a:off x="4974757" y="408700"/>
            <a:ext cx="1655700" cy="1809900"/>
          </a:xfrm>
          <a:prstGeom prst="ellipse">
            <a:avLst/>
          </a:prstGeom>
          <a:noFill/>
          <a:ln>
            <a:noFill/>
          </a:ln>
        </p:spPr>
      </p:pic>
      <p:pic>
        <p:nvPicPr>
          <p:cNvPr id="385" name="Google Shape;385;p49" title="Screenshot 2025-10-24 at 11.12.26 AM.png"/>
          <p:cNvPicPr preferRelativeResize="0"/>
          <p:nvPr/>
        </p:nvPicPr>
        <p:blipFill rotWithShape="1">
          <a:blip r:embed="rId4">
            <a:alphaModFix/>
          </a:blip>
          <a:srcRect b="29654" l="8892" r="7927" t="9477"/>
          <a:stretch/>
        </p:blipFill>
        <p:spPr>
          <a:xfrm>
            <a:off x="7188716" y="405338"/>
            <a:ext cx="1704300" cy="1809900"/>
          </a:xfrm>
          <a:prstGeom prst="ellipse">
            <a:avLst/>
          </a:prstGeom>
          <a:noFill/>
          <a:ln>
            <a:noFill/>
          </a:ln>
        </p:spPr>
      </p:pic>
      <p:sp>
        <p:nvSpPr>
          <p:cNvPr id="386" name="Google Shape;386;p49"/>
          <p:cNvSpPr txBox="1"/>
          <p:nvPr/>
        </p:nvSpPr>
        <p:spPr>
          <a:xfrm>
            <a:off x="325225" y="1720150"/>
            <a:ext cx="4359900" cy="323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Roboto Mono"/>
                <a:ea typeface="Roboto Mono"/>
                <a:cs typeface="Roboto Mono"/>
                <a:sym typeface="Roboto Mono"/>
              </a:rPr>
              <a:t>Four participants found in various parts of Palo Alto:</a:t>
            </a:r>
            <a:endParaRPr sz="1500">
              <a:solidFill>
                <a:schemeClr val="dk1"/>
              </a:solidFill>
              <a:latin typeface="Roboto Mono"/>
              <a:ea typeface="Roboto Mono"/>
              <a:cs typeface="Roboto Mono"/>
              <a:sym typeface="Roboto Mono"/>
            </a:endParaRPr>
          </a:p>
          <a:p>
            <a:pPr indent="-323850" lvl="0" marL="457200" rtl="0" algn="l">
              <a:spcBef>
                <a:spcPts val="1000"/>
              </a:spcBef>
              <a:spcAft>
                <a:spcPts val="0"/>
              </a:spcAft>
              <a:buClr>
                <a:schemeClr val="dk1"/>
              </a:buClr>
              <a:buSzPts val="1500"/>
              <a:buFont typeface="Roboto Mono"/>
              <a:buChar char="-"/>
            </a:pPr>
            <a:r>
              <a:rPr b="1" lang="en" sz="1500">
                <a:solidFill>
                  <a:schemeClr val="dk1"/>
                </a:solidFill>
                <a:latin typeface="Roboto Mono"/>
                <a:ea typeface="Roboto Mono"/>
                <a:cs typeface="Roboto Mono"/>
                <a:sym typeface="Roboto Mono"/>
              </a:rPr>
              <a:t>A:</a:t>
            </a:r>
            <a:r>
              <a:rPr lang="en" sz="1500">
                <a:solidFill>
                  <a:schemeClr val="dk1"/>
                </a:solidFill>
                <a:latin typeface="Roboto Mono"/>
                <a:ea typeface="Roboto Mono"/>
                <a:cs typeface="Roboto Mono"/>
                <a:sym typeface="Roboto Mono"/>
              </a:rPr>
              <a:t> CEO and Founder of an AI startup (mid-20s)</a:t>
            </a:r>
            <a:endParaRPr sz="1500">
              <a:solidFill>
                <a:schemeClr val="dk1"/>
              </a:solidFill>
              <a:latin typeface="Roboto Mono"/>
              <a:ea typeface="Roboto Mono"/>
              <a:cs typeface="Roboto Mono"/>
              <a:sym typeface="Roboto Mono"/>
            </a:endParaRPr>
          </a:p>
          <a:p>
            <a:pPr indent="-323850" lvl="0" marL="457200" rtl="0" algn="l">
              <a:spcBef>
                <a:spcPts val="1000"/>
              </a:spcBef>
              <a:spcAft>
                <a:spcPts val="0"/>
              </a:spcAft>
              <a:buClr>
                <a:schemeClr val="dk1"/>
              </a:buClr>
              <a:buSzPts val="1500"/>
              <a:buFont typeface="Roboto Mono"/>
              <a:buChar char="-"/>
            </a:pPr>
            <a:r>
              <a:rPr b="1" lang="en" sz="1500">
                <a:solidFill>
                  <a:schemeClr val="dk1"/>
                </a:solidFill>
                <a:latin typeface="Roboto Mono"/>
                <a:ea typeface="Roboto Mono"/>
                <a:cs typeface="Roboto Mono"/>
                <a:sym typeface="Roboto Mono"/>
              </a:rPr>
              <a:t>B:</a:t>
            </a:r>
            <a:r>
              <a:rPr lang="en" sz="1500">
                <a:solidFill>
                  <a:schemeClr val="dk1"/>
                </a:solidFill>
                <a:latin typeface="Roboto Mono"/>
                <a:ea typeface="Roboto Mono"/>
                <a:cs typeface="Roboto Mono"/>
                <a:sym typeface="Roboto Mono"/>
              </a:rPr>
              <a:t> New grad working in tech (early 20s).</a:t>
            </a:r>
            <a:endParaRPr sz="1500">
              <a:solidFill>
                <a:schemeClr val="dk1"/>
              </a:solidFill>
              <a:latin typeface="Roboto Mono"/>
              <a:ea typeface="Roboto Mono"/>
              <a:cs typeface="Roboto Mono"/>
              <a:sym typeface="Roboto Mono"/>
            </a:endParaRPr>
          </a:p>
          <a:p>
            <a:pPr indent="-323850" lvl="0" marL="457200" rtl="0" algn="l">
              <a:spcBef>
                <a:spcPts val="1000"/>
              </a:spcBef>
              <a:spcAft>
                <a:spcPts val="0"/>
              </a:spcAft>
              <a:buClr>
                <a:schemeClr val="dk1"/>
              </a:buClr>
              <a:buSzPts val="1500"/>
              <a:buFont typeface="Roboto Mono"/>
              <a:buChar char="-"/>
            </a:pPr>
            <a:r>
              <a:rPr b="1" lang="en" sz="1500">
                <a:solidFill>
                  <a:schemeClr val="dk1"/>
                </a:solidFill>
                <a:latin typeface="Roboto Mono"/>
                <a:ea typeface="Roboto Mono"/>
                <a:cs typeface="Roboto Mono"/>
                <a:sym typeface="Roboto Mono"/>
              </a:rPr>
              <a:t>C:</a:t>
            </a:r>
            <a:r>
              <a:rPr lang="en" sz="1500">
                <a:solidFill>
                  <a:schemeClr val="dk1"/>
                </a:solidFill>
                <a:latin typeface="Roboto Mono"/>
                <a:ea typeface="Roboto Mono"/>
                <a:cs typeface="Roboto Mono"/>
                <a:sym typeface="Roboto Mono"/>
              </a:rPr>
              <a:t> Design developer at another AI startup (late 30s)</a:t>
            </a:r>
            <a:endParaRPr sz="1500">
              <a:solidFill>
                <a:schemeClr val="dk1"/>
              </a:solidFill>
              <a:latin typeface="Roboto Mono"/>
              <a:ea typeface="Roboto Mono"/>
              <a:cs typeface="Roboto Mono"/>
              <a:sym typeface="Roboto Mono"/>
            </a:endParaRPr>
          </a:p>
          <a:p>
            <a:pPr indent="-323850" lvl="0" marL="457200" rtl="0" algn="l">
              <a:spcBef>
                <a:spcPts val="1000"/>
              </a:spcBef>
              <a:spcAft>
                <a:spcPts val="0"/>
              </a:spcAft>
              <a:buClr>
                <a:schemeClr val="dk1"/>
              </a:buClr>
              <a:buSzPts val="1500"/>
              <a:buFont typeface="Roboto Mono"/>
              <a:buChar char="-"/>
            </a:pPr>
            <a:r>
              <a:rPr b="1" lang="en" sz="1500">
                <a:solidFill>
                  <a:schemeClr val="dk1"/>
                </a:solidFill>
                <a:latin typeface="Roboto Mono"/>
                <a:ea typeface="Roboto Mono"/>
                <a:cs typeface="Roboto Mono"/>
                <a:sym typeface="Roboto Mono"/>
              </a:rPr>
              <a:t>D: </a:t>
            </a:r>
            <a:r>
              <a:rPr lang="en" sz="1500">
                <a:solidFill>
                  <a:schemeClr val="dk1"/>
                </a:solidFill>
                <a:latin typeface="Roboto Mono"/>
                <a:ea typeface="Roboto Mono"/>
                <a:cs typeface="Roboto Mono"/>
                <a:sym typeface="Roboto Mono"/>
              </a:rPr>
              <a:t>Senior from a high school in Sunnyvale working in food service (18)</a:t>
            </a:r>
            <a:endParaRPr i="1" sz="1300">
              <a:solidFill>
                <a:schemeClr val="dk1"/>
              </a:solidFill>
              <a:latin typeface="Roboto Mono"/>
              <a:ea typeface="Roboto Mono"/>
              <a:cs typeface="Roboto Mono"/>
              <a:sym typeface="Roboto Mono"/>
            </a:endParaRPr>
          </a:p>
        </p:txBody>
      </p:sp>
      <p:pic>
        <p:nvPicPr>
          <p:cNvPr id="387" name="Google Shape;387;p49" title="Screenshot 2025-10-24 at 11.27.02 AM.png"/>
          <p:cNvPicPr preferRelativeResize="0"/>
          <p:nvPr/>
        </p:nvPicPr>
        <p:blipFill rotWithShape="1">
          <a:blip r:embed="rId5">
            <a:alphaModFix/>
          </a:blip>
          <a:srcRect b="2925" l="0" r="14302" t="35611"/>
          <a:stretch/>
        </p:blipFill>
        <p:spPr>
          <a:xfrm>
            <a:off x="7162744" y="2717803"/>
            <a:ext cx="1756200" cy="1823100"/>
          </a:xfrm>
          <a:prstGeom prst="ellipse">
            <a:avLst/>
          </a:prstGeom>
          <a:noFill/>
          <a:ln>
            <a:noFill/>
          </a:ln>
        </p:spPr>
      </p:pic>
      <p:pic>
        <p:nvPicPr>
          <p:cNvPr id="388" name="Google Shape;388;p49" title="Screenshot 2025-10-24 at 11.28.43 AM.png"/>
          <p:cNvPicPr preferRelativeResize="0"/>
          <p:nvPr/>
        </p:nvPicPr>
        <p:blipFill rotWithShape="1">
          <a:blip r:embed="rId6">
            <a:alphaModFix/>
          </a:blip>
          <a:srcRect b="20627" l="0" r="0" t="17411"/>
          <a:stretch/>
        </p:blipFill>
        <p:spPr>
          <a:xfrm>
            <a:off x="4974682" y="2727637"/>
            <a:ext cx="1655700" cy="1809900"/>
          </a:xfrm>
          <a:prstGeom prst="ellipse">
            <a:avLst/>
          </a:prstGeom>
          <a:noFill/>
          <a:ln>
            <a:noFill/>
          </a:ln>
        </p:spPr>
      </p:pic>
      <p:sp>
        <p:nvSpPr>
          <p:cNvPr id="389" name="Google Shape;389;p49"/>
          <p:cNvSpPr txBox="1"/>
          <p:nvPr/>
        </p:nvSpPr>
        <p:spPr>
          <a:xfrm>
            <a:off x="4841475" y="2256055"/>
            <a:ext cx="1922100" cy="367200"/>
          </a:xfrm>
          <a:prstGeom prst="rect">
            <a:avLst/>
          </a:prstGeom>
          <a:noFill/>
          <a:ln>
            <a:noFill/>
          </a:ln>
        </p:spPr>
        <p:txBody>
          <a:bodyPr anchorCtr="0" anchor="t" bIns="83925" lIns="83925" spcFirstLastPara="1" rIns="83925" wrap="square" tIns="83925">
            <a:spAutoFit/>
          </a:bodyPr>
          <a:lstStyle/>
          <a:p>
            <a:pPr indent="0" lvl="0" marL="0" rtl="0" algn="ctr">
              <a:spcBef>
                <a:spcPts val="0"/>
              </a:spcBef>
              <a:spcAft>
                <a:spcPts val="918"/>
              </a:spcAft>
              <a:buNone/>
            </a:pPr>
            <a:r>
              <a:rPr i="1" lang="en" sz="1285">
                <a:solidFill>
                  <a:schemeClr val="dk1"/>
                </a:solidFill>
                <a:latin typeface="Roboto Mono"/>
                <a:ea typeface="Roboto Mono"/>
                <a:cs typeface="Roboto Mono"/>
                <a:sym typeface="Roboto Mono"/>
              </a:rPr>
              <a:t>📍</a:t>
            </a:r>
            <a:r>
              <a:rPr i="1" lang="en" sz="1285">
                <a:solidFill>
                  <a:schemeClr val="dk1"/>
                </a:solidFill>
                <a:latin typeface="Roboto Mono"/>
                <a:ea typeface="Roboto Mono"/>
                <a:cs typeface="Roboto Mono"/>
                <a:sym typeface="Roboto Mono"/>
              </a:rPr>
              <a:t> </a:t>
            </a:r>
            <a:r>
              <a:rPr i="1" lang="en" sz="1285">
                <a:solidFill>
                  <a:schemeClr val="dk1"/>
                </a:solidFill>
                <a:latin typeface="Roboto Mono"/>
                <a:ea typeface="Roboto Mono"/>
                <a:cs typeface="Roboto Mono"/>
                <a:sym typeface="Roboto Mono"/>
              </a:rPr>
              <a:t>Teaspoon</a:t>
            </a:r>
            <a:endParaRPr i="1" sz="1193"/>
          </a:p>
        </p:txBody>
      </p:sp>
      <p:sp>
        <p:nvSpPr>
          <p:cNvPr id="390" name="Google Shape;390;p49"/>
          <p:cNvSpPr txBox="1"/>
          <p:nvPr/>
        </p:nvSpPr>
        <p:spPr>
          <a:xfrm>
            <a:off x="7162830" y="2252693"/>
            <a:ext cx="1756200" cy="367200"/>
          </a:xfrm>
          <a:prstGeom prst="rect">
            <a:avLst/>
          </a:prstGeom>
          <a:noFill/>
          <a:ln>
            <a:noFill/>
          </a:ln>
        </p:spPr>
        <p:txBody>
          <a:bodyPr anchorCtr="0" anchor="t" bIns="83925" lIns="83925" spcFirstLastPara="1" rIns="83925" wrap="square" tIns="83925">
            <a:spAutoFit/>
          </a:bodyPr>
          <a:lstStyle/>
          <a:p>
            <a:pPr indent="0" lvl="0" marL="0" rtl="0" algn="ctr">
              <a:spcBef>
                <a:spcPts val="0"/>
              </a:spcBef>
              <a:spcAft>
                <a:spcPts val="918"/>
              </a:spcAft>
              <a:buNone/>
            </a:pPr>
            <a:r>
              <a:rPr i="1" lang="en" sz="1285">
                <a:solidFill>
                  <a:schemeClr val="dk1"/>
                </a:solidFill>
                <a:latin typeface="Roboto Mono"/>
                <a:ea typeface="Roboto Mono"/>
                <a:cs typeface="Roboto Mono"/>
                <a:sym typeface="Roboto Mono"/>
              </a:rPr>
              <a:t>📍 The Melt</a:t>
            </a:r>
            <a:endParaRPr i="1" sz="1193"/>
          </a:p>
        </p:txBody>
      </p:sp>
      <p:sp>
        <p:nvSpPr>
          <p:cNvPr id="391" name="Google Shape;391;p49"/>
          <p:cNvSpPr txBox="1"/>
          <p:nvPr/>
        </p:nvSpPr>
        <p:spPr>
          <a:xfrm>
            <a:off x="4841475" y="4590555"/>
            <a:ext cx="1922100" cy="367200"/>
          </a:xfrm>
          <a:prstGeom prst="rect">
            <a:avLst/>
          </a:prstGeom>
          <a:noFill/>
          <a:ln>
            <a:noFill/>
          </a:ln>
        </p:spPr>
        <p:txBody>
          <a:bodyPr anchorCtr="0" anchor="t" bIns="83925" lIns="83925" spcFirstLastPara="1" rIns="83925" wrap="square" tIns="83925">
            <a:spAutoFit/>
          </a:bodyPr>
          <a:lstStyle/>
          <a:p>
            <a:pPr indent="0" lvl="0" marL="0" rtl="0" algn="ctr">
              <a:spcBef>
                <a:spcPts val="0"/>
              </a:spcBef>
              <a:spcAft>
                <a:spcPts val="918"/>
              </a:spcAft>
              <a:buNone/>
            </a:pPr>
            <a:r>
              <a:rPr i="1" lang="en" sz="1285">
                <a:solidFill>
                  <a:schemeClr val="dk1"/>
                </a:solidFill>
                <a:latin typeface="Roboto Mono"/>
                <a:ea typeface="Roboto Mono"/>
                <a:cs typeface="Roboto Mono"/>
                <a:sym typeface="Roboto Mono"/>
              </a:rPr>
              <a:t>📍 The Melt</a:t>
            </a:r>
            <a:endParaRPr i="1" sz="1193"/>
          </a:p>
        </p:txBody>
      </p:sp>
      <p:sp>
        <p:nvSpPr>
          <p:cNvPr id="392" name="Google Shape;392;p49"/>
          <p:cNvSpPr txBox="1"/>
          <p:nvPr/>
        </p:nvSpPr>
        <p:spPr>
          <a:xfrm>
            <a:off x="6983800" y="4537525"/>
            <a:ext cx="2114100" cy="565200"/>
          </a:xfrm>
          <a:prstGeom prst="rect">
            <a:avLst/>
          </a:prstGeom>
          <a:noFill/>
          <a:ln>
            <a:noFill/>
          </a:ln>
        </p:spPr>
        <p:txBody>
          <a:bodyPr anchorCtr="0" anchor="t" bIns="83925" lIns="83925" spcFirstLastPara="1" rIns="83925" wrap="square" tIns="83925">
            <a:spAutoFit/>
          </a:bodyPr>
          <a:lstStyle/>
          <a:p>
            <a:pPr indent="0" lvl="0" marL="0" rtl="0" algn="ctr">
              <a:spcBef>
                <a:spcPts val="0"/>
              </a:spcBef>
              <a:spcAft>
                <a:spcPts val="918"/>
              </a:spcAft>
              <a:buNone/>
            </a:pPr>
            <a:r>
              <a:rPr i="1" lang="en" sz="1285">
                <a:solidFill>
                  <a:schemeClr val="dk1"/>
                </a:solidFill>
                <a:latin typeface="Roboto Mono"/>
                <a:ea typeface="Roboto Mono"/>
                <a:cs typeface="Roboto Mono"/>
                <a:sym typeface="Roboto Mono"/>
              </a:rPr>
              <a:t>📍 on shift @ Antoine’s Cookies</a:t>
            </a:r>
            <a:endParaRPr i="1" sz="1193"/>
          </a:p>
        </p:txBody>
      </p:sp>
      <p:sp>
        <p:nvSpPr>
          <p:cNvPr id="393" name="Google Shape;393;p49"/>
          <p:cNvSpPr/>
          <p:nvPr/>
        </p:nvSpPr>
        <p:spPr>
          <a:xfrm>
            <a:off x="5003775" y="445700"/>
            <a:ext cx="465600" cy="3672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394" name="Google Shape;394;p49"/>
          <p:cNvSpPr/>
          <p:nvPr/>
        </p:nvSpPr>
        <p:spPr>
          <a:xfrm>
            <a:off x="5003775" y="2847950"/>
            <a:ext cx="465600" cy="3672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5" name="Google Shape;395;p49"/>
          <p:cNvSpPr/>
          <p:nvPr/>
        </p:nvSpPr>
        <p:spPr>
          <a:xfrm>
            <a:off x="7223050" y="2847950"/>
            <a:ext cx="465600" cy="3672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396" name="Google Shape;396;p49"/>
          <p:cNvSpPr/>
          <p:nvPr/>
        </p:nvSpPr>
        <p:spPr>
          <a:xfrm>
            <a:off x="7162825" y="445700"/>
            <a:ext cx="465600" cy="3672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397" name="Google Shape;397;p49"/>
          <p:cNvSpPr txBox="1"/>
          <p:nvPr/>
        </p:nvSpPr>
        <p:spPr>
          <a:xfrm>
            <a:off x="311575" y="996550"/>
            <a:ext cx="4387200" cy="723600"/>
          </a:xfrm>
          <a:prstGeom prst="rect">
            <a:avLst/>
          </a:prstGeom>
          <a:noFill/>
          <a:ln>
            <a:noFill/>
          </a:ln>
        </p:spPr>
        <p:txBody>
          <a:bodyPr anchorCtr="0" anchor="t" bIns="83925" lIns="83925" spcFirstLastPara="1" rIns="83925" wrap="square" tIns="83925">
            <a:spAutoFit/>
          </a:bodyPr>
          <a:lstStyle/>
          <a:p>
            <a:pPr indent="0" lvl="0" marL="0" rtl="0" algn="l">
              <a:spcBef>
                <a:spcPts val="0"/>
              </a:spcBef>
              <a:spcAft>
                <a:spcPts val="918"/>
              </a:spcAft>
              <a:buNone/>
            </a:pPr>
            <a:r>
              <a:rPr i="1" lang="en" sz="1200">
                <a:solidFill>
                  <a:schemeClr val="dk1"/>
                </a:solidFill>
                <a:latin typeface="Roboto Mono"/>
                <a:ea typeface="Roboto Mono"/>
                <a:cs typeface="Roboto Mono"/>
                <a:sym typeface="Roboto Mono"/>
              </a:rPr>
              <a:t>Participants fell within our </a:t>
            </a:r>
            <a:r>
              <a:rPr b="1" i="1" lang="en" sz="1200">
                <a:solidFill>
                  <a:schemeClr val="dk1"/>
                </a:solidFill>
                <a:latin typeface="Roboto Mono"/>
                <a:ea typeface="Roboto Mono"/>
                <a:cs typeface="Roboto Mono"/>
                <a:sym typeface="Roboto Mono"/>
              </a:rPr>
              <a:t>intended user base of </a:t>
            </a:r>
            <a:r>
              <a:rPr b="1" i="1" lang="en" sz="1200">
                <a:solidFill>
                  <a:schemeClr val="dk1"/>
                </a:solidFill>
                <a:latin typeface="Roboto Mono"/>
                <a:ea typeface="Roboto Mono"/>
                <a:cs typeface="Roboto Mono"/>
                <a:sym typeface="Roboto Mono"/>
              </a:rPr>
              <a:t>working</a:t>
            </a:r>
            <a:r>
              <a:rPr b="1" i="1" lang="en" sz="1200">
                <a:solidFill>
                  <a:schemeClr val="dk1"/>
                </a:solidFill>
                <a:latin typeface="Roboto Mono"/>
                <a:ea typeface="Roboto Mono"/>
                <a:cs typeface="Roboto Mono"/>
                <a:sym typeface="Roboto Mono"/>
              </a:rPr>
              <a:t> young adults</a:t>
            </a:r>
            <a:r>
              <a:rPr i="1" lang="en" sz="1200">
                <a:solidFill>
                  <a:schemeClr val="dk1"/>
                </a:solidFill>
                <a:latin typeface="Roboto Mono"/>
                <a:ea typeface="Roboto Mono"/>
                <a:cs typeface="Roboto Mono"/>
                <a:sym typeface="Roboto Mono"/>
              </a:rPr>
              <a:t> (18-44, highest users of virtual calendars)</a:t>
            </a:r>
            <a:endParaRPr i="1" sz="1200"/>
          </a:p>
        </p:txBody>
      </p:sp>
      <p:sp>
        <p:nvSpPr>
          <p:cNvPr id="398" name="Google Shape;398;p49"/>
          <p:cNvSpPr/>
          <p:nvPr/>
        </p:nvSpPr>
        <p:spPr>
          <a:xfrm>
            <a:off x="302625" y="373975"/>
            <a:ext cx="21789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PARTICIPANTS</a:t>
            </a:r>
            <a:endParaRPr b="1" sz="1700">
              <a:solidFill>
                <a:schemeClr val="lt1"/>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nvSpPr>
        <p:spPr>
          <a:xfrm>
            <a:off x="302625" y="814375"/>
            <a:ext cx="6097200" cy="1051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Met users where they were to reflect ideal use environment (wherever user feels comfortable)</a:t>
            </a:r>
            <a:endParaRPr sz="1200">
              <a:solidFill>
                <a:schemeClr val="dk1"/>
              </a:solidFill>
              <a:latin typeface="Roboto Mono"/>
              <a:ea typeface="Roboto Mono"/>
              <a:cs typeface="Roboto Mono"/>
              <a:sym typeface="Roboto Mono"/>
            </a:endParaRPr>
          </a:p>
          <a:p>
            <a:pPr indent="-304800" lvl="0" marL="457200" rtl="0" algn="l">
              <a:spcBef>
                <a:spcPts val="100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Placed prototype on the surface in front of them (table, counter)</a:t>
            </a:r>
            <a:endParaRPr sz="1200">
              <a:solidFill>
                <a:schemeClr val="dk1"/>
              </a:solidFill>
              <a:latin typeface="Roboto Mono"/>
              <a:ea typeface="Roboto Mono"/>
              <a:cs typeface="Roboto Mono"/>
              <a:sym typeface="Roboto Mono"/>
            </a:endParaRPr>
          </a:p>
        </p:txBody>
      </p:sp>
      <p:sp>
        <p:nvSpPr>
          <p:cNvPr id="404" name="Google Shape;404;p50"/>
          <p:cNvSpPr/>
          <p:nvPr/>
        </p:nvSpPr>
        <p:spPr>
          <a:xfrm>
            <a:off x="302625" y="373975"/>
            <a:ext cx="21789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ENVIRONMENT</a:t>
            </a:r>
            <a:endParaRPr b="1" sz="1700">
              <a:solidFill>
                <a:schemeClr val="lt1"/>
              </a:solidFill>
              <a:latin typeface="Roboto Mono"/>
              <a:ea typeface="Roboto Mono"/>
              <a:cs typeface="Roboto Mono"/>
              <a:sym typeface="Roboto Mono"/>
            </a:endParaRPr>
          </a:p>
        </p:txBody>
      </p:sp>
      <p:pic>
        <p:nvPicPr>
          <p:cNvPr id="405" name="Google Shape;405;p50"/>
          <p:cNvPicPr preferRelativeResize="0"/>
          <p:nvPr/>
        </p:nvPicPr>
        <p:blipFill rotWithShape="1">
          <a:blip r:embed="rId3">
            <a:alphaModFix/>
          </a:blip>
          <a:srcRect b="22073" l="0" r="31745" t="4570"/>
          <a:stretch/>
        </p:blipFill>
        <p:spPr>
          <a:xfrm>
            <a:off x="7514950" y="0"/>
            <a:ext cx="1629050" cy="1306350"/>
          </a:xfrm>
          <a:prstGeom prst="rect">
            <a:avLst/>
          </a:prstGeom>
          <a:noFill/>
          <a:ln>
            <a:noFill/>
          </a:ln>
        </p:spPr>
      </p:pic>
      <p:pic>
        <p:nvPicPr>
          <p:cNvPr id="406" name="Google Shape;406;p50"/>
          <p:cNvPicPr preferRelativeResize="0"/>
          <p:nvPr/>
        </p:nvPicPr>
        <p:blipFill rotWithShape="1">
          <a:blip r:embed="rId4">
            <a:alphaModFix/>
          </a:blip>
          <a:srcRect b="0" l="23845" r="2397" t="15832"/>
          <a:stretch/>
        </p:blipFill>
        <p:spPr>
          <a:xfrm>
            <a:off x="7514950" y="3903925"/>
            <a:ext cx="1629050" cy="1430325"/>
          </a:xfrm>
          <a:prstGeom prst="rect">
            <a:avLst/>
          </a:prstGeom>
          <a:noFill/>
          <a:ln>
            <a:noFill/>
          </a:ln>
        </p:spPr>
      </p:pic>
      <p:sp>
        <p:nvSpPr>
          <p:cNvPr id="407" name="Google Shape;407;p50"/>
          <p:cNvSpPr/>
          <p:nvPr/>
        </p:nvSpPr>
        <p:spPr>
          <a:xfrm>
            <a:off x="319575" y="1875863"/>
            <a:ext cx="21789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PROCEDURE</a:t>
            </a:r>
            <a:endParaRPr b="1" sz="1700">
              <a:solidFill>
                <a:schemeClr val="lt1"/>
              </a:solidFill>
              <a:latin typeface="Roboto Mono"/>
              <a:ea typeface="Roboto Mono"/>
              <a:cs typeface="Roboto Mono"/>
              <a:sym typeface="Roboto Mono"/>
            </a:endParaRPr>
          </a:p>
        </p:txBody>
      </p:sp>
      <p:sp>
        <p:nvSpPr>
          <p:cNvPr id="408" name="Google Shape;408;p50"/>
          <p:cNvSpPr txBox="1"/>
          <p:nvPr/>
        </p:nvSpPr>
        <p:spPr>
          <a:xfrm>
            <a:off x="319575" y="2316275"/>
            <a:ext cx="6080100" cy="1862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Mono"/>
              <a:buAutoNum type="arabicPeriod"/>
            </a:pPr>
            <a:r>
              <a:rPr lang="en" sz="1200">
                <a:solidFill>
                  <a:schemeClr val="dk1"/>
                </a:solidFill>
                <a:latin typeface="Roboto Mono"/>
                <a:ea typeface="Roboto Mono"/>
                <a:cs typeface="Roboto Mono"/>
                <a:sym typeface="Roboto Mono"/>
              </a:rPr>
              <a:t>Gave users </a:t>
            </a:r>
            <a:r>
              <a:rPr b="1" lang="en" sz="1200">
                <a:solidFill>
                  <a:schemeClr val="dk1"/>
                </a:solidFill>
                <a:latin typeface="Roboto Mono"/>
                <a:ea typeface="Roboto Mono"/>
                <a:cs typeface="Roboto Mono"/>
                <a:sym typeface="Roboto Mono"/>
              </a:rPr>
              <a:t>brief context on Kyro</a:t>
            </a:r>
            <a:r>
              <a:rPr lang="en" sz="1200">
                <a:solidFill>
                  <a:schemeClr val="dk1"/>
                </a:solidFill>
                <a:latin typeface="Roboto Mono"/>
                <a:ea typeface="Roboto Mono"/>
                <a:cs typeface="Roboto Mono"/>
                <a:sym typeface="Roboto Mono"/>
              </a:rPr>
              <a:t> (values, summary, possible uses)</a:t>
            </a:r>
            <a:endParaRPr sz="1200">
              <a:solidFill>
                <a:schemeClr val="dk1"/>
              </a:solidFill>
              <a:latin typeface="Roboto Mono"/>
              <a:ea typeface="Roboto Mono"/>
              <a:cs typeface="Roboto Mono"/>
              <a:sym typeface="Roboto Mono"/>
            </a:endParaRPr>
          </a:p>
          <a:p>
            <a:pPr indent="-304800" lvl="0" marL="457200" rtl="0" algn="l">
              <a:spcBef>
                <a:spcPts val="1000"/>
              </a:spcBef>
              <a:spcAft>
                <a:spcPts val="0"/>
              </a:spcAft>
              <a:buClr>
                <a:schemeClr val="dk1"/>
              </a:buClr>
              <a:buSzPts val="1200"/>
              <a:buFont typeface="Roboto Mono"/>
              <a:buAutoNum type="arabicPeriod"/>
            </a:pPr>
            <a:r>
              <a:rPr lang="en" sz="1200">
                <a:solidFill>
                  <a:schemeClr val="dk1"/>
                </a:solidFill>
                <a:latin typeface="Roboto Mono"/>
                <a:ea typeface="Roboto Mono"/>
                <a:cs typeface="Roboto Mono"/>
                <a:sym typeface="Roboto Mono"/>
              </a:rPr>
              <a:t>Provided a demonstration of </a:t>
            </a:r>
            <a:r>
              <a:rPr b="1" lang="en" sz="1200">
                <a:solidFill>
                  <a:schemeClr val="dk1"/>
                </a:solidFill>
                <a:latin typeface="Roboto Mono"/>
                <a:ea typeface="Roboto Mono"/>
                <a:cs typeface="Roboto Mono"/>
                <a:sym typeface="Roboto Mono"/>
              </a:rPr>
              <a:t>how to use the prototype</a:t>
            </a:r>
            <a:endParaRPr b="1" sz="1200">
              <a:solidFill>
                <a:schemeClr val="dk1"/>
              </a:solidFill>
              <a:latin typeface="Roboto Mono"/>
              <a:ea typeface="Roboto Mono"/>
              <a:cs typeface="Roboto Mono"/>
              <a:sym typeface="Roboto Mono"/>
            </a:endParaRPr>
          </a:p>
          <a:p>
            <a:pPr indent="-304800" lvl="0" marL="457200" rtl="0" algn="l">
              <a:spcBef>
                <a:spcPts val="1000"/>
              </a:spcBef>
              <a:spcAft>
                <a:spcPts val="0"/>
              </a:spcAft>
              <a:buClr>
                <a:schemeClr val="dk1"/>
              </a:buClr>
              <a:buSzPts val="1200"/>
              <a:buFont typeface="Roboto Mono"/>
              <a:buAutoNum type="arabicPeriod"/>
            </a:pPr>
            <a:r>
              <a:rPr lang="en" sz="1200">
                <a:solidFill>
                  <a:schemeClr val="dk1"/>
                </a:solidFill>
                <a:latin typeface="Roboto Mono"/>
                <a:ea typeface="Roboto Mono"/>
                <a:cs typeface="Roboto Mono"/>
                <a:sym typeface="Roboto Mono"/>
              </a:rPr>
              <a:t>Instructed them to </a:t>
            </a:r>
            <a:r>
              <a:rPr b="1" lang="en" sz="1200">
                <a:solidFill>
                  <a:schemeClr val="dk1"/>
                </a:solidFill>
                <a:latin typeface="Roboto Mono"/>
                <a:ea typeface="Roboto Mono"/>
                <a:cs typeface="Roboto Mono"/>
                <a:sym typeface="Roboto Mono"/>
              </a:rPr>
              <a:t>Think Aloud</a:t>
            </a:r>
            <a:r>
              <a:rPr lang="en" sz="1200">
                <a:solidFill>
                  <a:schemeClr val="dk1"/>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explaining</a:t>
            </a:r>
            <a:r>
              <a:rPr lang="en" sz="1200">
                <a:solidFill>
                  <a:schemeClr val="dk1"/>
                </a:solidFill>
                <a:latin typeface="Roboto Mono"/>
                <a:ea typeface="Roboto Mono"/>
                <a:cs typeface="Roboto Mono"/>
                <a:sym typeface="Roboto Mono"/>
              </a:rPr>
              <a:t> what was </a:t>
            </a:r>
            <a:r>
              <a:rPr b="1" lang="en" sz="1200">
                <a:solidFill>
                  <a:schemeClr val="dk1"/>
                </a:solidFill>
                <a:latin typeface="Roboto Mono"/>
                <a:ea typeface="Roboto Mono"/>
                <a:cs typeface="Roboto Mono"/>
                <a:sym typeface="Roboto Mono"/>
              </a:rPr>
              <a:t>intuitive</a:t>
            </a:r>
            <a:r>
              <a:rPr lang="en" sz="1200">
                <a:solidFill>
                  <a:schemeClr val="dk1"/>
                </a:solidFill>
                <a:latin typeface="Roboto Mono"/>
                <a:ea typeface="Roboto Mono"/>
                <a:cs typeface="Roboto Mono"/>
                <a:sym typeface="Roboto Mono"/>
              </a:rPr>
              <a:t>, what </a:t>
            </a:r>
            <a:r>
              <a:rPr b="1" lang="en" sz="1200">
                <a:solidFill>
                  <a:schemeClr val="dk1"/>
                </a:solidFill>
                <a:latin typeface="Roboto Mono"/>
                <a:ea typeface="Roboto Mono"/>
                <a:cs typeface="Roboto Mono"/>
                <a:sym typeface="Roboto Mono"/>
              </a:rPr>
              <a:t>caught their eye, </a:t>
            </a:r>
            <a:r>
              <a:rPr lang="en" sz="1200">
                <a:solidFill>
                  <a:schemeClr val="dk1"/>
                </a:solidFill>
                <a:latin typeface="Roboto Mono"/>
                <a:ea typeface="Roboto Mono"/>
                <a:cs typeface="Roboto Mono"/>
                <a:sym typeface="Roboto Mono"/>
              </a:rPr>
              <a:t>and</a:t>
            </a:r>
            <a:r>
              <a:rPr b="1" lang="en" sz="1200">
                <a:solidFill>
                  <a:schemeClr val="dk1"/>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what</a:t>
            </a:r>
            <a:r>
              <a:rPr b="1" lang="en" sz="1200">
                <a:solidFill>
                  <a:schemeClr val="dk1"/>
                </a:solidFill>
                <a:latin typeface="Roboto Mono"/>
                <a:ea typeface="Roboto Mono"/>
                <a:cs typeface="Roboto Mono"/>
                <a:sym typeface="Roboto Mono"/>
              </a:rPr>
              <a:t> came to mind</a:t>
            </a:r>
            <a:endParaRPr b="1" sz="1200">
              <a:solidFill>
                <a:schemeClr val="dk1"/>
              </a:solidFill>
              <a:latin typeface="Roboto Mono"/>
              <a:ea typeface="Roboto Mono"/>
              <a:cs typeface="Roboto Mono"/>
              <a:sym typeface="Roboto Mono"/>
            </a:endParaRPr>
          </a:p>
          <a:p>
            <a:pPr indent="-304800" lvl="0" marL="457200" rtl="0" algn="l">
              <a:spcBef>
                <a:spcPts val="100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Gave them three end goals</a:t>
            </a:r>
            <a:r>
              <a:rPr lang="en" sz="1200">
                <a:solidFill>
                  <a:schemeClr val="dk1"/>
                </a:solidFill>
                <a:latin typeface="Roboto Mono"/>
                <a:ea typeface="Roboto Mono"/>
                <a:cs typeface="Roboto Mono"/>
                <a:sym typeface="Roboto Mono"/>
              </a:rPr>
              <a:t>, only intervention was “Page Does Not Exist” screen</a:t>
            </a:r>
            <a:endParaRPr sz="1200">
              <a:solidFill>
                <a:schemeClr val="dk1"/>
              </a:solidFill>
              <a:latin typeface="Roboto Mono"/>
              <a:ea typeface="Roboto Mono"/>
              <a:cs typeface="Roboto Mono"/>
              <a:sym typeface="Roboto Mono"/>
            </a:endParaRPr>
          </a:p>
        </p:txBody>
      </p:sp>
      <p:sp>
        <p:nvSpPr>
          <p:cNvPr id="409" name="Google Shape;409;p50"/>
          <p:cNvSpPr/>
          <p:nvPr/>
        </p:nvSpPr>
        <p:spPr>
          <a:xfrm>
            <a:off x="339825" y="4188363"/>
            <a:ext cx="21789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ROLES</a:t>
            </a:r>
            <a:endParaRPr b="1" sz="1700">
              <a:solidFill>
                <a:schemeClr val="lt1"/>
              </a:solidFill>
              <a:latin typeface="Roboto Mono"/>
              <a:ea typeface="Roboto Mono"/>
              <a:cs typeface="Roboto Mono"/>
              <a:sym typeface="Roboto Mono"/>
            </a:endParaRPr>
          </a:p>
        </p:txBody>
      </p:sp>
      <p:sp>
        <p:nvSpPr>
          <p:cNvPr id="410" name="Google Shape;410;p50"/>
          <p:cNvSpPr txBox="1"/>
          <p:nvPr/>
        </p:nvSpPr>
        <p:spPr>
          <a:xfrm>
            <a:off x="339825" y="4628775"/>
            <a:ext cx="673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200">
                <a:solidFill>
                  <a:schemeClr val="dk1"/>
                </a:solidFill>
                <a:latin typeface="Roboto Mono"/>
                <a:ea typeface="Roboto Mono"/>
                <a:cs typeface="Roboto Mono"/>
                <a:sym typeface="Roboto Mono"/>
              </a:rPr>
              <a:t>Amesha: </a:t>
            </a:r>
            <a:r>
              <a:rPr lang="en" sz="1200">
                <a:solidFill>
                  <a:schemeClr val="dk1"/>
                </a:solidFill>
                <a:latin typeface="Roboto Mono"/>
                <a:ea typeface="Roboto Mono"/>
                <a:cs typeface="Roboto Mono"/>
                <a:sym typeface="Roboto Mono"/>
              </a:rPr>
              <a:t>Facilitator | </a:t>
            </a:r>
            <a:r>
              <a:rPr b="1" lang="en" sz="1200">
                <a:solidFill>
                  <a:schemeClr val="dk1"/>
                </a:solidFill>
                <a:latin typeface="Roboto Mono"/>
                <a:ea typeface="Roboto Mono"/>
                <a:cs typeface="Roboto Mono"/>
                <a:sym typeface="Roboto Mono"/>
              </a:rPr>
              <a:t>Bennie + Gabriella: </a:t>
            </a:r>
            <a:r>
              <a:rPr lang="en" sz="1200">
                <a:solidFill>
                  <a:schemeClr val="dk1"/>
                </a:solidFill>
                <a:latin typeface="Roboto Mono"/>
                <a:ea typeface="Roboto Mono"/>
                <a:cs typeface="Roboto Mono"/>
                <a:sym typeface="Roboto Mono"/>
              </a:rPr>
              <a:t>Computer | </a:t>
            </a:r>
            <a:r>
              <a:rPr b="1" lang="en" sz="1200">
                <a:solidFill>
                  <a:schemeClr val="dk1"/>
                </a:solidFill>
                <a:latin typeface="Roboto Mono"/>
                <a:ea typeface="Roboto Mono"/>
                <a:cs typeface="Roboto Mono"/>
                <a:sym typeface="Roboto Mono"/>
              </a:rPr>
              <a:t>Gil: </a:t>
            </a:r>
            <a:r>
              <a:rPr lang="en" sz="1200">
                <a:solidFill>
                  <a:schemeClr val="dk1"/>
                </a:solidFill>
                <a:latin typeface="Roboto Mono"/>
                <a:ea typeface="Roboto Mono"/>
                <a:cs typeface="Roboto Mono"/>
                <a:sym typeface="Roboto Mono"/>
              </a:rPr>
              <a:t>Notetaker</a:t>
            </a:r>
            <a:endParaRPr sz="1200">
              <a:solidFill>
                <a:schemeClr val="dk1"/>
              </a:solidFill>
              <a:latin typeface="Roboto Mono"/>
              <a:ea typeface="Roboto Mono"/>
              <a:cs typeface="Roboto Mono"/>
              <a:sym typeface="Roboto Mono"/>
            </a:endParaRPr>
          </a:p>
        </p:txBody>
      </p:sp>
      <p:pic>
        <p:nvPicPr>
          <p:cNvPr id="411" name="Google Shape;411;p50" title="IMG_4937468BA97B-1.jpeg"/>
          <p:cNvPicPr preferRelativeResize="0"/>
          <p:nvPr/>
        </p:nvPicPr>
        <p:blipFill rotWithShape="1">
          <a:blip r:embed="rId5">
            <a:alphaModFix/>
          </a:blip>
          <a:srcRect b="0" l="0" r="0" t="5356"/>
          <a:stretch/>
        </p:blipFill>
        <p:spPr>
          <a:xfrm rot="-5400000">
            <a:off x="7244114" y="1212937"/>
            <a:ext cx="1806474" cy="1993300"/>
          </a:xfrm>
          <a:prstGeom prst="rect">
            <a:avLst/>
          </a:prstGeom>
          <a:noFill/>
          <a:ln>
            <a:noFill/>
          </a:ln>
        </p:spPr>
      </p:pic>
      <p:sp>
        <p:nvSpPr>
          <p:cNvPr id="412" name="Google Shape;412;p50"/>
          <p:cNvSpPr txBox="1"/>
          <p:nvPr/>
        </p:nvSpPr>
        <p:spPr>
          <a:xfrm>
            <a:off x="7150625" y="3112825"/>
            <a:ext cx="1993200" cy="79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918"/>
              </a:spcAft>
              <a:buNone/>
            </a:pPr>
            <a:r>
              <a:rPr i="1" lang="en" sz="985">
                <a:solidFill>
                  <a:schemeClr val="dk1"/>
                </a:solidFill>
                <a:latin typeface="Roboto Mono"/>
                <a:ea typeface="Roboto Mono"/>
                <a:cs typeface="Roboto Mono"/>
                <a:sym typeface="Roboto Mono"/>
              </a:rPr>
              <a:t>Example task flow laid out on separate table for computers to grab (away from user)</a:t>
            </a:r>
            <a:endParaRPr i="1" sz="985">
              <a:solidFill>
                <a:schemeClr val="dk1"/>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1" title="IMG_C0F7864C8149-1.jpeg"/>
          <p:cNvPicPr preferRelativeResize="0"/>
          <p:nvPr/>
        </p:nvPicPr>
        <p:blipFill rotWithShape="1">
          <a:blip r:embed="rId3">
            <a:alphaModFix/>
          </a:blip>
          <a:srcRect b="8402" l="0" r="0" t="8402"/>
          <a:stretch/>
        </p:blipFill>
        <p:spPr>
          <a:xfrm>
            <a:off x="7514949" y="1681387"/>
            <a:ext cx="1629050" cy="1780725"/>
          </a:xfrm>
          <a:prstGeom prst="flowChartProcess">
            <a:avLst/>
          </a:prstGeom>
          <a:noFill/>
          <a:ln>
            <a:noFill/>
          </a:ln>
        </p:spPr>
      </p:pic>
      <p:pic>
        <p:nvPicPr>
          <p:cNvPr id="418" name="Google Shape;418;p51"/>
          <p:cNvPicPr preferRelativeResize="0"/>
          <p:nvPr/>
        </p:nvPicPr>
        <p:blipFill rotWithShape="1">
          <a:blip r:embed="rId4">
            <a:alphaModFix/>
          </a:blip>
          <a:srcRect b="0" l="0" r="31745" t="4571"/>
          <a:stretch/>
        </p:blipFill>
        <p:spPr>
          <a:xfrm>
            <a:off x="7514950" y="0"/>
            <a:ext cx="1629050" cy="1699400"/>
          </a:xfrm>
          <a:prstGeom prst="rect">
            <a:avLst/>
          </a:prstGeom>
          <a:noFill/>
          <a:ln>
            <a:noFill/>
          </a:ln>
        </p:spPr>
      </p:pic>
      <p:pic>
        <p:nvPicPr>
          <p:cNvPr id="419" name="Google Shape;419;p51"/>
          <p:cNvPicPr preferRelativeResize="0"/>
          <p:nvPr/>
        </p:nvPicPr>
        <p:blipFill rotWithShape="1">
          <a:blip r:embed="rId5">
            <a:alphaModFix/>
          </a:blip>
          <a:srcRect b="0" l="23845" r="2397" t="0"/>
          <a:stretch/>
        </p:blipFill>
        <p:spPr>
          <a:xfrm>
            <a:off x="7514950" y="3449775"/>
            <a:ext cx="1629050" cy="1699401"/>
          </a:xfrm>
          <a:prstGeom prst="rect">
            <a:avLst/>
          </a:prstGeom>
          <a:noFill/>
          <a:ln>
            <a:noFill/>
          </a:ln>
        </p:spPr>
      </p:pic>
      <p:sp>
        <p:nvSpPr>
          <p:cNvPr id="420" name="Google Shape;420;p51"/>
          <p:cNvSpPr/>
          <p:nvPr/>
        </p:nvSpPr>
        <p:spPr>
          <a:xfrm>
            <a:off x="312725" y="391500"/>
            <a:ext cx="24072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USABILITY GOALS</a:t>
            </a:r>
            <a:endParaRPr b="1" sz="1700">
              <a:solidFill>
                <a:schemeClr val="lt1"/>
              </a:solidFill>
              <a:latin typeface="Roboto Mono"/>
              <a:ea typeface="Roboto Mono"/>
              <a:cs typeface="Roboto Mono"/>
              <a:sym typeface="Roboto Mono"/>
            </a:endParaRPr>
          </a:p>
        </p:txBody>
      </p:sp>
      <p:sp>
        <p:nvSpPr>
          <p:cNvPr id="421" name="Google Shape;421;p51"/>
          <p:cNvSpPr txBox="1"/>
          <p:nvPr/>
        </p:nvSpPr>
        <p:spPr>
          <a:xfrm>
            <a:off x="312725" y="831900"/>
            <a:ext cx="6737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Efficient: </a:t>
            </a:r>
            <a:endParaRPr b="1"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User is able to complete tasks quickly with low friction.</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Pleasing:</a:t>
            </a:r>
            <a:endParaRPr b="1"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User feels a deep sense of satisfaction after completing one or more tasks with Kyro, especially since every task is meant to be mentally enriching and clarifying for users.</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Interesting:</a:t>
            </a:r>
            <a:endParaRPr b="1" sz="1200">
              <a:solidFill>
                <a:schemeClr val="dk1"/>
              </a:solidFill>
              <a:latin typeface="Roboto Mono"/>
              <a:ea typeface="Roboto Mono"/>
              <a:cs typeface="Roboto Mono"/>
              <a:sym typeface="Roboto Mono"/>
            </a:endParaRPr>
          </a:p>
          <a:p>
            <a:pPr indent="0" lvl="0" marL="0" rtl="0" algn="l">
              <a:spcBef>
                <a:spcPts val="0"/>
              </a:spcBef>
              <a:spcAft>
                <a:spcPts val="1000"/>
              </a:spcAft>
              <a:buNone/>
            </a:pPr>
            <a:r>
              <a:rPr lang="en" sz="1200">
                <a:solidFill>
                  <a:schemeClr val="dk1"/>
                </a:solidFill>
                <a:latin typeface="Roboto Mono"/>
                <a:ea typeface="Roboto Mono"/>
                <a:cs typeface="Roboto Mono"/>
                <a:sym typeface="Roboto Mono"/>
              </a:rPr>
              <a:t>User feel captivated by the content they receive and compelled to explore as much of Kyro as they can, coming back week after week when new information is created.</a:t>
            </a:r>
            <a:endParaRPr sz="1200">
              <a:solidFill>
                <a:schemeClr val="dk1"/>
              </a:solidFill>
              <a:latin typeface="Roboto Mono"/>
              <a:ea typeface="Roboto Mono"/>
              <a:cs typeface="Roboto Mono"/>
              <a:sym typeface="Roboto Mono"/>
            </a:endParaRPr>
          </a:p>
        </p:txBody>
      </p:sp>
      <p:sp>
        <p:nvSpPr>
          <p:cNvPr id="422" name="Google Shape;422;p51"/>
          <p:cNvSpPr/>
          <p:nvPr/>
        </p:nvSpPr>
        <p:spPr>
          <a:xfrm>
            <a:off x="312725" y="3410425"/>
            <a:ext cx="24072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KEY MEASUREMENTS</a:t>
            </a:r>
            <a:endParaRPr b="1" sz="1700">
              <a:solidFill>
                <a:schemeClr val="lt1"/>
              </a:solidFill>
              <a:latin typeface="Roboto Mono"/>
              <a:ea typeface="Roboto Mono"/>
              <a:cs typeface="Roboto Mono"/>
              <a:sym typeface="Roboto Mono"/>
            </a:endParaRPr>
          </a:p>
        </p:txBody>
      </p:sp>
      <p:sp>
        <p:nvSpPr>
          <p:cNvPr id="423" name="Google Shape;423;p51"/>
          <p:cNvSpPr txBox="1"/>
          <p:nvPr/>
        </p:nvSpPr>
        <p:spPr>
          <a:xfrm>
            <a:off x="312725" y="3886350"/>
            <a:ext cx="66495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Time </a:t>
            </a:r>
            <a:r>
              <a:rPr lang="en" sz="1200">
                <a:solidFill>
                  <a:schemeClr val="dk1"/>
                </a:solidFill>
                <a:latin typeface="Roboto Mono"/>
                <a:ea typeface="Roboto Mono"/>
                <a:cs typeface="Roboto Mono"/>
                <a:sym typeface="Roboto Mono"/>
              </a:rPr>
              <a:t>to complete task (efficient)</a:t>
            </a:r>
            <a:endParaRPr sz="1200">
              <a:solidFill>
                <a:schemeClr val="dk1"/>
              </a:solidFill>
              <a:latin typeface="Roboto Mono"/>
              <a:ea typeface="Roboto Mono"/>
              <a:cs typeface="Roboto Mono"/>
              <a:sym typeface="Roboto Mono"/>
            </a:endParaRPr>
          </a:p>
          <a:p>
            <a:pPr indent="-304800" lvl="0" marL="457200" rtl="0" algn="l">
              <a:spcBef>
                <a:spcPts val="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Number of actions </a:t>
            </a:r>
            <a:r>
              <a:rPr lang="en" sz="1200">
                <a:solidFill>
                  <a:schemeClr val="dk1"/>
                </a:solidFill>
                <a:latin typeface="Roboto Mono"/>
                <a:ea typeface="Roboto Mono"/>
                <a:cs typeface="Roboto Mono"/>
                <a:sym typeface="Roboto Mono"/>
              </a:rPr>
              <a:t>taken</a:t>
            </a:r>
            <a:r>
              <a:rPr lang="en" sz="1200">
                <a:solidFill>
                  <a:schemeClr val="dk1"/>
                </a:solidFill>
                <a:latin typeface="Roboto Mono"/>
                <a:ea typeface="Roboto Mono"/>
                <a:cs typeface="Roboto Mono"/>
                <a:sym typeface="Roboto Mono"/>
              </a:rPr>
              <a:t> to complete task (efficient)</a:t>
            </a:r>
            <a:endParaRPr sz="1200">
              <a:solidFill>
                <a:schemeClr val="dk1"/>
              </a:solidFill>
              <a:latin typeface="Roboto Mono"/>
              <a:ea typeface="Roboto Mono"/>
              <a:cs typeface="Roboto Mono"/>
              <a:sym typeface="Roboto Mono"/>
            </a:endParaRPr>
          </a:p>
          <a:p>
            <a:pPr indent="-304800" lvl="0" marL="457200" rtl="0" algn="l">
              <a:spcBef>
                <a:spcPts val="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Number of non-existent pages </a:t>
            </a:r>
            <a:r>
              <a:rPr lang="en" sz="1200">
                <a:solidFill>
                  <a:schemeClr val="dk1"/>
                </a:solidFill>
                <a:latin typeface="Roboto Mono"/>
                <a:ea typeface="Roboto Mono"/>
                <a:cs typeface="Roboto Mono"/>
                <a:sym typeface="Roboto Mono"/>
              </a:rPr>
              <a:t>clicked on (interesting)</a:t>
            </a:r>
            <a:endParaRPr sz="1200">
              <a:solidFill>
                <a:schemeClr val="dk1"/>
              </a:solidFill>
              <a:latin typeface="Roboto Mono"/>
              <a:ea typeface="Roboto Mono"/>
              <a:cs typeface="Roboto Mono"/>
              <a:sym typeface="Roboto Mono"/>
            </a:endParaRPr>
          </a:p>
          <a:p>
            <a:pPr indent="-304800" lvl="0" marL="457200" rtl="0" algn="l">
              <a:spcBef>
                <a:spcPts val="0"/>
              </a:spcBef>
              <a:spcAft>
                <a:spcPts val="0"/>
              </a:spcAft>
              <a:buClr>
                <a:schemeClr val="dk1"/>
              </a:buClr>
              <a:buSzPts val="1200"/>
              <a:buFont typeface="Roboto Mono"/>
              <a:buAutoNum type="arabicPeriod"/>
            </a:pPr>
            <a:r>
              <a:rPr b="1" lang="en" sz="1200">
                <a:solidFill>
                  <a:schemeClr val="dk1"/>
                </a:solidFill>
                <a:latin typeface="Roboto Mono"/>
                <a:ea typeface="Roboto Mono"/>
                <a:cs typeface="Roboto Mono"/>
                <a:sym typeface="Roboto Mono"/>
              </a:rPr>
              <a:t>User satisfaction</a:t>
            </a:r>
            <a:r>
              <a:rPr lang="en" sz="1200">
                <a:solidFill>
                  <a:schemeClr val="dk1"/>
                </a:solidFill>
                <a:latin typeface="Roboto Mono"/>
                <a:ea typeface="Roboto Mono"/>
                <a:cs typeface="Roboto Mono"/>
                <a:sym typeface="Roboto Mono"/>
              </a:rPr>
              <a:t> (pleasing)</a:t>
            </a:r>
            <a:endParaRPr sz="1200">
              <a:solidFill>
                <a:schemeClr val="dk1"/>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p:nvPr/>
        </p:nvSpPr>
        <p:spPr>
          <a:xfrm>
            <a:off x="312725" y="2108250"/>
            <a:ext cx="265200" cy="25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52"/>
          <p:cNvSpPr/>
          <p:nvPr/>
        </p:nvSpPr>
        <p:spPr>
          <a:xfrm>
            <a:off x="312725" y="2828888"/>
            <a:ext cx="265200" cy="25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52"/>
          <p:cNvSpPr/>
          <p:nvPr/>
        </p:nvSpPr>
        <p:spPr>
          <a:xfrm>
            <a:off x="312725" y="3908500"/>
            <a:ext cx="265200" cy="25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52"/>
          <p:cNvSpPr/>
          <p:nvPr/>
        </p:nvSpPr>
        <p:spPr>
          <a:xfrm>
            <a:off x="312725" y="1400925"/>
            <a:ext cx="265200" cy="25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52"/>
          <p:cNvSpPr/>
          <p:nvPr/>
        </p:nvSpPr>
        <p:spPr>
          <a:xfrm>
            <a:off x="312725" y="391500"/>
            <a:ext cx="40065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RESULTS - CRITICAL INCIDENTS</a:t>
            </a:r>
            <a:endParaRPr b="1" sz="1700">
              <a:solidFill>
                <a:schemeClr val="lt1"/>
              </a:solidFill>
              <a:latin typeface="Roboto Mono"/>
              <a:ea typeface="Roboto Mono"/>
              <a:cs typeface="Roboto Mono"/>
              <a:sym typeface="Roboto Mono"/>
            </a:endParaRPr>
          </a:p>
        </p:txBody>
      </p:sp>
      <p:graphicFrame>
        <p:nvGraphicFramePr>
          <p:cNvPr id="433" name="Google Shape;433;p52"/>
          <p:cNvGraphicFramePr/>
          <p:nvPr/>
        </p:nvGraphicFramePr>
        <p:xfrm>
          <a:off x="312713" y="958500"/>
          <a:ext cx="3000000" cy="3000000"/>
        </p:xfrm>
        <a:graphic>
          <a:graphicData uri="http://schemas.openxmlformats.org/drawingml/2006/table">
            <a:tbl>
              <a:tblPr>
                <a:noFill/>
                <a:tableStyleId>{E12F63BF-C610-472A-9E29-817934A7B187}</a:tableStyleId>
              </a:tblPr>
              <a:tblGrid>
                <a:gridCol w="439575"/>
                <a:gridCol w="2645325"/>
                <a:gridCol w="1358375"/>
                <a:gridCol w="1894600"/>
                <a:gridCol w="2493400"/>
              </a:tblGrid>
              <a:tr h="341050">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a:t>
                      </a:r>
                      <a:endParaRPr b="1" sz="9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Description</a:t>
                      </a:r>
                      <a:endParaRPr b="1" sz="9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Severity (0–4)</a:t>
                      </a:r>
                      <a:endParaRPr b="1" sz="9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Evidence / Quote</a:t>
                      </a:r>
                      <a:endParaRPr b="1" sz="9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900">
                          <a:latin typeface="Roboto Mono"/>
                          <a:ea typeface="Roboto Mono"/>
                          <a:cs typeface="Roboto Mono"/>
                          <a:sym typeface="Roboto Mono"/>
                        </a:rPr>
                        <a:t>Design Implication</a:t>
                      </a:r>
                      <a:endParaRPr b="1" sz="900">
                        <a:latin typeface="Roboto Mono"/>
                        <a:ea typeface="Roboto Mono"/>
                        <a:cs typeface="Roboto Mono"/>
                        <a:sym typeface="Roboto Mono"/>
                      </a:endParaRPr>
                    </a:p>
                  </a:txBody>
                  <a:tcPr marT="91425" marB="91425" marR="91425" marL="91425"/>
                </a:tc>
              </a:tr>
              <a:tr h="717925">
                <a:tc>
                  <a:txBody>
                    <a:bodyPr/>
                    <a:lstStyle/>
                    <a:p>
                      <a:pPr indent="0" lvl="0" marL="0" rtl="0" algn="l">
                        <a:spcBef>
                          <a:spcPts val="0"/>
                        </a:spcBef>
                        <a:spcAft>
                          <a:spcPts val="0"/>
                        </a:spcAft>
                        <a:buNone/>
                      </a:pPr>
                      <a:r>
                        <a:rPr lang="en" sz="1200">
                          <a:latin typeface="Roboto Mono"/>
                          <a:ea typeface="Roboto Mono"/>
                          <a:cs typeface="Roboto Mono"/>
                          <a:sym typeface="Roboto Mono"/>
                        </a:rPr>
                        <a:t>1</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Users confused about time context (“Is this today or next week?”)</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3 – Major usability problem</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Multiple users asked this verbally</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Add clear </a:t>
                      </a:r>
                      <a:r>
                        <a:rPr b="1" lang="en" sz="900">
                          <a:latin typeface="Roboto Mono"/>
                          <a:ea typeface="Roboto Mono"/>
                          <a:cs typeface="Roboto Mono"/>
                          <a:sym typeface="Roboto Mono"/>
                        </a:rPr>
                        <a:t>“Today / Upcoming”</a:t>
                      </a:r>
                      <a:r>
                        <a:rPr lang="en" sz="900">
                          <a:latin typeface="Roboto Mono"/>
                          <a:ea typeface="Roboto Mono"/>
                          <a:cs typeface="Roboto Mono"/>
                          <a:sym typeface="Roboto Mono"/>
                        </a:rPr>
                        <a:t> banner + color-coded section</a:t>
                      </a:r>
                      <a:endParaRPr sz="900">
                        <a:latin typeface="Roboto Mono"/>
                        <a:ea typeface="Roboto Mono"/>
                        <a:cs typeface="Roboto Mono"/>
                        <a:sym typeface="Roboto Mono"/>
                      </a:endParaRPr>
                    </a:p>
                  </a:txBody>
                  <a:tcPr marT="91425" marB="91425" marR="91425" marL="91425"/>
                </a:tc>
              </a:tr>
              <a:tr h="717925">
                <a:tc>
                  <a:txBody>
                    <a:bodyPr/>
                    <a:lstStyle/>
                    <a:p>
                      <a:pPr indent="0" lvl="0" marL="0" rtl="0" algn="l">
                        <a:spcBef>
                          <a:spcPts val="0"/>
                        </a:spcBef>
                        <a:spcAft>
                          <a:spcPts val="0"/>
                        </a:spcAft>
                        <a:buNone/>
                      </a:pPr>
                      <a:r>
                        <a:rPr lang="en" sz="1200">
                          <a:latin typeface="Roboto Mono"/>
                          <a:ea typeface="Roboto Mono"/>
                          <a:cs typeface="Roboto Mono"/>
                          <a:sym typeface="Roboto Mono"/>
                        </a:rPr>
                        <a:t>2</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What the “Insights” i</a:t>
                      </a:r>
                      <a:r>
                        <a:rPr lang="en" sz="1200">
                          <a:latin typeface="Roboto Mono"/>
                          <a:ea typeface="Roboto Mono"/>
                          <a:cs typeface="Roboto Mono"/>
                          <a:sym typeface="Roboto Mono"/>
                        </a:rPr>
                        <a:t>cons was was unclear</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2 – Minor usability problem</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“I clicked until I figured out what they meant”</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Add </a:t>
                      </a:r>
                      <a:r>
                        <a:rPr b="1" lang="en" sz="900">
                          <a:latin typeface="Roboto Mono"/>
                          <a:ea typeface="Roboto Mono"/>
                          <a:cs typeface="Roboto Mono"/>
                          <a:sym typeface="Roboto Mono"/>
                        </a:rPr>
                        <a:t>text labels + onboarding overlay</a:t>
                      </a:r>
                      <a:endParaRPr b="1" sz="900">
                        <a:latin typeface="Roboto Mono"/>
                        <a:ea typeface="Roboto Mono"/>
                        <a:cs typeface="Roboto Mono"/>
                        <a:sym typeface="Roboto Mono"/>
                      </a:endParaRPr>
                    </a:p>
                  </a:txBody>
                  <a:tcPr marT="91425" marB="91425" marR="91425" marL="91425"/>
                </a:tc>
              </a:tr>
              <a:tr h="717925">
                <a:tc>
                  <a:txBody>
                    <a:bodyPr/>
                    <a:lstStyle/>
                    <a:p>
                      <a:pPr indent="0" lvl="0" marL="0" rtl="0" algn="l">
                        <a:spcBef>
                          <a:spcPts val="0"/>
                        </a:spcBef>
                        <a:spcAft>
                          <a:spcPts val="0"/>
                        </a:spcAft>
                        <a:buNone/>
                      </a:pPr>
                      <a:r>
                        <a:rPr lang="en" sz="1200">
                          <a:latin typeface="Roboto Mono"/>
                          <a:ea typeface="Roboto Mono"/>
                          <a:cs typeface="Roboto Mono"/>
                          <a:sym typeface="Roboto Mono"/>
                        </a:rPr>
                        <a:t>3</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How to speak was unintuitive; users consistently clicked on event to record (stale page)</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2 – Minor usability problem</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“I wasn’t sure if it was still recording”</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900">
                          <a:latin typeface="Roboto Mono"/>
                          <a:ea typeface="Roboto Mono"/>
                          <a:cs typeface="Roboto Mono"/>
                          <a:sym typeface="Roboto Mono"/>
                        </a:rPr>
                        <a:t>Add </a:t>
                      </a:r>
                      <a:r>
                        <a:rPr b="1" lang="en" sz="900">
                          <a:latin typeface="Roboto Mono"/>
                          <a:ea typeface="Roboto Mono"/>
                          <a:cs typeface="Roboto Mono"/>
                          <a:sym typeface="Roboto Mono"/>
                        </a:rPr>
                        <a:t>animated mic + color feedback</a:t>
                      </a:r>
                      <a:endParaRPr b="1" sz="900">
                        <a:latin typeface="Roboto Mono"/>
                        <a:ea typeface="Roboto Mono"/>
                        <a:cs typeface="Roboto Mono"/>
                        <a:sym typeface="Roboto Mono"/>
                      </a:endParaRPr>
                    </a:p>
                  </a:txBody>
                  <a:tcPr marT="91425" marB="91425" marR="91425" marL="91425"/>
                </a:tc>
              </a:tr>
              <a:tr h="717925">
                <a:tc>
                  <a:txBody>
                    <a:bodyPr/>
                    <a:lstStyle/>
                    <a:p>
                      <a:pPr indent="0" lvl="0" marL="0" rtl="0" algn="l">
                        <a:spcBef>
                          <a:spcPts val="0"/>
                        </a:spcBef>
                        <a:spcAft>
                          <a:spcPts val="0"/>
                        </a:spcAft>
                        <a:buNone/>
                      </a:pPr>
                      <a:r>
                        <a:rPr lang="en" sz="1200">
                          <a:latin typeface="Roboto Mono"/>
                          <a:ea typeface="Roboto Mono"/>
                          <a:cs typeface="Roboto Mono"/>
                          <a:sym typeface="Roboto Mono"/>
                        </a:rPr>
                        <a:t>4</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Home page served no apparent purpose</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2 – Minor usability problem</a:t>
                      </a:r>
                      <a:endParaRPr b="1" sz="9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“Home page is obsolete, nothing to do besides the navbar.”</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b="1" lang="en" sz="900">
                          <a:latin typeface="Roboto Mono"/>
                          <a:ea typeface="Roboto Mono"/>
                          <a:cs typeface="Roboto Mono"/>
                          <a:sym typeface="Roboto Mono"/>
                        </a:rPr>
                        <a:t>Potentially c</a:t>
                      </a:r>
                      <a:r>
                        <a:rPr b="1" lang="en" sz="900">
                          <a:latin typeface="Roboto Mono"/>
                          <a:ea typeface="Roboto Mono"/>
                          <a:cs typeface="Roboto Mono"/>
                          <a:sym typeface="Roboto Mono"/>
                        </a:rPr>
                        <a:t>ombine analytics into one scrollable page</a:t>
                      </a:r>
                      <a:endParaRPr b="1" sz="900">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p:nvPr/>
        </p:nvSpPr>
        <p:spPr>
          <a:xfrm>
            <a:off x="312725" y="391500"/>
            <a:ext cx="24072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RESULTS</a:t>
            </a:r>
            <a:endParaRPr b="1" sz="1700">
              <a:solidFill>
                <a:schemeClr val="lt1"/>
              </a:solidFill>
              <a:latin typeface="Roboto Mono"/>
              <a:ea typeface="Roboto Mono"/>
              <a:cs typeface="Roboto Mono"/>
              <a:sym typeface="Roboto Mono"/>
            </a:endParaRPr>
          </a:p>
        </p:txBody>
      </p:sp>
      <p:sp>
        <p:nvSpPr>
          <p:cNvPr id="439" name="Google Shape;439;p53"/>
          <p:cNvSpPr txBox="1"/>
          <p:nvPr/>
        </p:nvSpPr>
        <p:spPr>
          <a:xfrm>
            <a:off x="312725" y="895200"/>
            <a:ext cx="86583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Roboto Mono"/>
                <a:ea typeface="Roboto Mono"/>
                <a:cs typeface="Roboto Mono"/>
                <a:sym typeface="Roboto Mono"/>
              </a:rPr>
              <a:t>Main Issues Identified</a:t>
            </a:r>
            <a:endParaRPr b="1"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u="sng">
                <a:solidFill>
                  <a:schemeClr val="dk1"/>
                </a:solidFill>
                <a:latin typeface="Roboto Mono"/>
                <a:ea typeface="Roboto Mono"/>
                <a:cs typeface="Roboto Mono"/>
                <a:sym typeface="Roboto Mono"/>
              </a:rPr>
              <a:t>Confusion around time context</a:t>
            </a:r>
            <a:r>
              <a:rPr lang="en" sz="1100">
                <a:solidFill>
                  <a:schemeClr val="dk1"/>
                </a:solidFill>
                <a:latin typeface="Roboto Mono"/>
                <a:ea typeface="Roboto Mono"/>
                <a:cs typeface="Roboto Mono"/>
                <a:sym typeface="Roboto Mono"/>
              </a:rPr>
              <a:t> (today vs next week)</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u="sng">
                <a:solidFill>
                  <a:schemeClr val="dk1"/>
                </a:solidFill>
                <a:latin typeface="Roboto Mono"/>
                <a:ea typeface="Roboto Mono"/>
                <a:cs typeface="Roboto Mono"/>
                <a:sym typeface="Roboto Mono"/>
              </a:rPr>
              <a:t>Unclear icon meanings</a:t>
            </a:r>
            <a:r>
              <a:rPr lang="en" sz="1100">
                <a:solidFill>
                  <a:schemeClr val="dk1"/>
                </a:solidFill>
                <a:latin typeface="Roboto Mono"/>
                <a:ea typeface="Roboto Mono"/>
                <a:cs typeface="Roboto Mono"/>
                <a:sym typeface="Roboto Mono"/>
              </a:rPr>
              <a:t> and </a:t>
            </a:r>
            <a:r>
              <a:rPr lang="en" sz="1100" u="sng">
                <a:solidFill>
                  <a:schemeClr val="dk1"/>
                </a:solidFill>
                <a:latin typeface="Roboto Mono"/>
                <a:ea typeface="Roboto Mono"/>
                <a:cs typeface="Roboto Mono"/>
                <a:sym typeface="Roboto Mono"/>
              </a:rPr>
              <a:t>limited home-page context</a:t>
            </a:r>
            <a:endParaRPr sz="1100" u="sng">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Ambiguity in </a:t>
            </a:r>
            <a:r>
              <a:rPr lang="en" sz="1100" u="sng">
                <a:solidFill>
                  <a:schemeClr val="dk1"/>
                </a:solidFill>
                <a:latin typeface="Roboto Mono"/>
                <a:ea typeface="Roboto Mono"/>
                <a:cs typeface="Roboto Mono"/>
                <a:sym typeface="Roboto Mono"/>
              </a:rPr>
              <a:t>voice-recording</a:t>
            </a:r>
            <a:r>
              <a:rPr lang="en" sz="1100">
                <a:solidFill>
                  <a:schemeClr val="dk1"/>
                </a:solidFill>
                <a:latin typeface="Roboto Mono"/>
                <a:ea typeface="Roboto Mono"/>
                <a:cs typeface="Roboto Mono"/>
                <a:sym typeface="Roboto Mono"/>
              </a:rPr>
              <a:t> feedback procedure</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u="sng">
                <a:solidFill>
                  <a:schemeClr val="dk1"/>
                </a:solidFill>
                <a:latin typeface="Roboto Mono"/>
                <a:ea typeface="Roboto Mono"/>
                <a:cs typeface="Roboto Mono"/>
                <a:sym typeface="Roboto Mono"/>
              </a:rPr>
              <a:t>Analytics scattered</a:t>
            </a:r>
            <a:r>
              <a:rPr lang="en" sz="1100">
                <a:solidFill>
                  <a:schemeClr val="dk1"/>
                </a:solidFill>
                <a:latin typeface="Roboto Mono"/>
                <a:ea typeface="Roboto Mono"/>
                <a:cs typeface="Roboto Mono"/>
                <a:sym typeface="Roboto Mono"/>
              </a:rPr>
              <a:t> and hard to interpret</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1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100">
                <a:solidFill>
                  <a:schemeClr val="dk1"/>
                </a:solidFill>
                <a:latin typeface="Roboto Mono"/>
                <a:ea typeface="Roboto Mono"/>
                <a:cs typeface="Roboto Mono"/>
                <a:sym typeface="Roboto Mono"/>
              </a:rPr>
              <a:t>Potential UI Changes</a:t>
            </a:r>
            <a:endParaRPr b="1"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Onboarding overlay: add an intro explaining “Log / Plan / Reflect.”</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Context banner: persistent “Today / This Week” label above schedule view.</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Animated mic + color feedback: indicate when recording starts/stops.</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Single scrollable analytics page: simplified, labeled metrics (e.g., stress %, energy level).</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sz="1100">
                <a:solidFill>
                  <a:schemeClr val="dk1"/>
                </a:solidFill>
                <a:latin typeface="Roboto Mono"/>
                <a:ea typeface="Roboto Mono"/>
                <a:cs typeface="Roboto Mono"/>
                <a:sym typeface="Roboto Mono"/>
              </a:rPr>
              <a:t>Predictive cues: gentle prompts (“Schedule rest?” / “Too many stress events?”).</a:t>
            </a:r>
            <a:endParaRPr sz="11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Our key measurements </a:t>
            </a:r>
            <a:r>
              <a:rPr b="1" lang="en" sz="1100">
                <a:solidFill>
                  <a:schemeClr val="dk1"/>
                </a:solidFill>
                <a:latin typeface="Roboto Mono"/>
                <a:ea typeface="Roboto Mono"/>
                <a:cs typeface="Roboto Mono"/>
                <a:sym typeface="Roboto Mono"/>
              </a:rPr>
              <a:t>showed</a:t>
            </a:r>
            <a:r>
              <a:rPr b="1" lang="en" sz="1100">
                <a:solidFill>
                  <a:schemeClr val="dk1"/>
                </a:solidFill>
                <a:latin typeface="Roboto Mono"/>
                <a:ea typeface="Roboto Mono"/>
                <a:cs typeface="Roboto Mono"/>
                <a:sym typeface="Roboto Mono"/>
              </a:rPr>
              <a:t> that our efficiency and interest goals were met; </a:t>
            </a:r>
            <a:r>
              <a:rPr lang="en" sz="1100">
                <a:solidFill>
                  <a:schemeClr val="dk1"/>
                </a:solidFill>
                <a:latin typeface="Roboto Mono"/>
                <a:ea typeface="Roboto Mono"/>
                <a:cs typeface="Roboto Mono"/>
                <a:sym typeface="Roboto Mono"/>
              </a:rPr>
              <a:t>users were able to complete tasks quickly,and all user tests took less than 5 </a:t>
            </a:r>
            <a:r>
              <a:rPr lang="en" sz="1100">
                <a:solidFill>
                  <a:schemeClr val="dk1"/>
                </a:solidFill>
                <a:latin typeface="Roboto Mono"/>
                <a:ea typeface="Roboto Mono"/>
                <a:cs typeface="Roboto Mono"/>
                <a:sym typeface="Roboto Mono"/>
              </a:rPr>
              <a:t>minutes</a:t>
            </a:r>
            <a:r>
              <a:rPr lang="en" sz="1100">
                <a:solidFill>
                  <a:schemeClr val="dk1"/>
                </a:solidFill>
                <a:latin typeface="Roboto Mono"/>
                <a:ea typeface="Roboto Mono"/>
                <a:cs typeface="Roboto Mono"/>
                <a:sym typeface="Roboto Mono"/>
              </a:rPr>
              <a:t> to complete 3 tasks holistically. Additionally, when given the </a:t>
            </a:r>
            <a:r>
              <a:rPr lang="en" sz="1100">
                <a:solidFill>
                  <a:schemeClr val="dk1"/>
                </a:solidFill>
                <a:latin typeface="Roboto Mono"/>
                <a:ea typeface="Roboto Mono"/>
                <a:cs typeface="Roboto Mono"/>
                <a:sym typeface="Roboto Mono"/>
              </a:rPr>
              <a:t>chance</a:t>
            </a:r>
            <a:r>
              <a:rPr lang="en" sz="1100">
                <a:solidFill>
                  <a:schemeClr val="dk1"/>
                </a:solidFill>
                <a:latin typeface="Roboto Mono"/>
                <a:ea typeface="Roboto Mono"/>
                <a:cs typeface="Roboto Mono"/>
                <a:sym typeface="Roboto Mono"/>
              </a:rPr>
              <a:t> to explore, users approached the app with curiosity and clicked on dropdowns/scroll options just to see what else was there.</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In debriefing,users felt happy with the concept and thought the effort was notable and the idea was tangible; </a:t>
            </a:r>
            <a:r>
              <a:rPr lang="en" sz="1100">
                <a:solidFill>
                  <a:schemeClr val="dk1"/>
                </a:solidFill>
                <a:latin typeface="Roboto Mono"/>
                <a:ea typeface="Roboto Mono"/>
                <a:cs typeface="Roboto Mono"/>
                <a:sym typeface="Roboto Mono"/>
              </a:rPr>
              <a:t>it was easy to see </a:t>
            </a:r>
            <a:r>
              <a:rPr lang="en" sz="1100">
                <a:solidFill>
                  <a:schemeClr val="dk1"/>
                </a:solidFill>
                <a:latin typeface="Roboto Mono"/>
                <a:ea typeface="Roboto Mono"/>
                <a:cs typeface="Roboto Mono"/>
                <a:sym typeface="Roboto Mono"/>
              </a:rPr>
              <a:t>what</a:t>
            </a:r>
            <a:r>
              <a:rPr lang="en" sz="1100">
                <a:solidFill>
                  <a:schemeClr val="dk1"/>
                </a:solidFill>
                <a:latin typeface="Roboto Mono"/>
                <a:ea typeface="Roboto Mono"/>
                <a:cs typeface="Roboto Mono"/>
                <a:sym typeface="Roboto Mono"/>
              </a:rPr>
              <a:t> the goals were, and they were excited by the concept.</a:t>
            </a:r>
            <a:endParaRPr sz="1100">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b="1" lang="en" sz="1100">
                <a:solidFill>
                  <a:schemeClr val="dk1"/>
                </a:solidFill>
                <a:latin typeface="Roboto Mono"/>
                <a:ea typeface="Roboto Mono"/>
                <a:cs typeface="Roboto Mono"/>
                <a:sym typeface="Roboto Mono"/>
              </a:rPr>
              <a:t>In next steps, based on what we saw, priorities would include </a:t>
            </a:r>
            <a:r>
              <a:rPr lang="en" sz="1100">
                <a:solidFill>
                  <a:schemeClr val="dk1"/>
                </a:solidFill>
                <a:latin typeface="Roboto Mono"/>
                <a:ea typeface="Roboto Mono"/>
                <a:cs typeface="Roboto Mono"/>
                <a:sym typeface="Roboto Mono"/>
              </a:rPr>
              <a:t>integrating one of our tasks into the home page to give it purpose, </a:t>
            </a:r>
            <a:r>
              <a:rPr lang="en" sz="1100">
                <a:solidFill>
                  <a:schemeClr val="dk1"/>
                </a:solidFill>
                <a:latin typeface="Roboto Mono"/>
                <a:ea typeface="Roboto Mono"/>
                <a:cs typeface="Roboto Mono"/>
                <a:sym typeface="Roboto Mono"/>
              </a:rPr>
              <a:t>making</a:t>
            </a:r>
            <a:r>
              <a:rPr lang="en" sz="1100">
                <a:solidFill>
                  <a:schemeClr val="dk1"/>
                </a:solidFill>
                <a:latin typeface="Roboto Mono"/>
                <a:ea typeface="Roboto Mono"/>
                <a:cs typeface="Roboto Mono"/>
                <a:sym typeface="Roboto Mono"/>
              </a:rPr>
              <a:t> a clearer insights tab icon, adjusting the recording layout for events vs microphone, and making the calendar more central to the app rather than just a feature.</a:t>
            </a:r>
            <a:endParaRPr sz="1100">
              <a:solidFill>
                <a:schemeClr val="dk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nvSpPr>
        <p:spPr>
          <a:xfrm>
            <a:off x="751800" y="237525"/>
            <a:ext cx="7640400" cy="6618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3100">
                <a:solidFill>
                  <a:schemeClr val="lt1"/>
                </a:solidFill>
                <a:latin typeface="Roboto Mono"/>
                <a:ea typeface="Roboto Mono"/>
                <a:cs typeface="Roboto Mono"/>
                <a:sym typeface="Roboto Mono"/>
              </a:rPr>
              <a:t>OUTLINE</a:t>
            </a:r>
            <a:endParaRPr b="1" sz="4300">
              <a:solidFill>
                <a:schemeClr val="dk1"/>
              </a:solidFill>
              <a:latin typeface="Roboto Mono"/>
              <a:ea typeface="Roboto Mono"/>
              <a:cs typeface="Roboto Mono"/>
              <a:sym typeface="Roboto Mono"/>
            </a:endParaRPr>
          </a:p>
        </p:txBody>
      </p:sp>
      <p:sp>
        <p:nvSpPr>
          <p:cNvPr id="119" name="Google Shape;119;p27"/>
          <p:cNvSpPr txBox="1"/>
          <p:nvPr/>
        </p:nvSpPr>
        <p:spPr>
          <a:xfrm>
            <a:off x="607518" y="134832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1</a:t>
            </a:r>
            <a:endParaRPr b="1" sz="5000">
              <a:solidFill>
                <a:schemeClr val="dk1"/>
              </a:solidFill>
              <a:latin typeface="Roboto Mono"/>
              <a:ea typeface="Roboto Mono"/>
              <a:cs typeface="Roboto Mono"/>
              <a:sym typeface="Roboto Mono"/>
            </a:endParaRPr>
          </a:p>
        </p:txBody>
      </p:sp>
      <p:sp>
        <p:nvSpPr>
          <p:cNvPr id="120" name="Google Shape;120;p27"/>
          <p:cNvSpPr txBox="1"/>
          <p:nvPr/>
        </p:nvSpPr>
        <p:spPr>
          <a:xfrm>
            <a:off x="607518" y="257142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2</a:t>
            </a:r>
            <a:endParaRPr b="1" sz="5000">
              <a:solidFill>
                <a:schemeClr val="dk1"/>
              </a:solidFill>
              <a:latin typeface="Roboto Mono"/>
              <a:ea typeface="Roboto Mono"/>
              <a:cs typeface="Roboto Mono"/>
              <a:sym typeface="Roboto Mono"/>
            </a:endParaRPr>
          </a:p>
        </p:txBody>
      </p:sp>
      <p:sp>
        <p:nvSpPr>
          <p:cNvPr id="121" name="Google Shape;121;p27"/>
          <p:cNvSpPr txBox="1"/>
          <p:nvPr/>
        </p:nvSpPr>
        <p:spPr>
          <a:xfrm>
            <a:off x="607518" y="379452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3</a:t>
            </a:r>
            <a:endParaRPr b="1" sz="5000">
              <a:solidFill>
                <a:schemeClr val="dk1"/>
              </a:solidFill>
              <a:latin typeface="Roboto Mono"/>
              <a:ea typeface="Roboto Mono"/>
              <a:cs typeface="Roboto Mono"/>
              <a:sym typeface="Roboto Mono"/>
            </a:endParaRPr>
          </a:p>
        </p:txBody>
      </p:sp>
      <p:sp>
        <p:nvSpPr>
          <p:cNvPr id="122" name="Google Shape;122;p27"/>
          <p:cNvSpPr txBox="1"/>
          <p:nvPr/>
        </p:nvSpPr>
        <p:spPr>
          <a:xfrm>
            <a:off x="4802968" y="178127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4</a:t>
            </a:r>
            <a:endParaRPr b="1" sz="5000">
              <a:solidFill>
                <a:schemeClr val="dk1"/>
              </a:solidFill>
              <a:latin typeface="Roboto Mono"/>
              <a:ea typeface="Roboto Mono"/>
              <a:cs typeface="Roboto Mono"/>
              <a:sym typeface="Roboto Mono"/>
            </a:endParaRPr>
          </a:p>
        </p:txBody>
      </p:sp>
      <p:sp>
        <p:nvSpPr>
          <p:cNvPr id="123" name="Google Shape;123;p27"/>
          <p:cNvSpPr txBox="1"/>
          <p:nvPr/>
        </p:nvSpPr>
        <p:spPr>
          <a:xfrm>
            <a:off x="4802968" y="3004375"/>
            <a:ext cx="1021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Roboto Mono"/>
                <a:ea typeface="Roboto Mono"/>
                <a:cs typeface="Roboto Mono"/>
                <a:sym typeface="Roboto Mono"/>
              </a:rPr>
              <a:t>5</a:t>
            </a:r>
            <a:endParaRPr b="1" sz="5000">
              <a:solidFill>
                <a:schemeClr val="dk1"/>
              </a:solidFill>
              <a:latin typeface="Roboto Mono"/>
              <a:ea typeface="Roboto Mono"/>
              <a:cs typeface="Roboto Mono"/>
              <a:sym typeface="Roboto Mono"/>
            </a:endParaRPr>
          </a:p>
        </p:txBody>
      </p:sp>
      <p:sp>
        <p:nvSpPr>
          <p:cNvPr id="124" name="Google Shape;124;p27"/>
          <p:cNvSpPr txBox="1"/>
          <p:nvPr/>
        </p:nvSpPr>
        <p:spPr>
          <a:xfrm>
            <a:off x="1628718" y="1533863"/>
            <a:ext cx="2712300" cy="5388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4D6154"/>
                </a:solidFill>
                <a:latin typeface="Roboto Mono"/>
                <a:ea typeface="Roboto Mono"/>
                <a:cs typeface="Roboto Mono"/>
                <a:sym typeface="Roboto Mono"/>
              </a:rPr>
              <a:t>Review Kyro</a:t>
            </a:r>
            <a:endParaRPr b="1" sz="2300">
              <a:solidFill>
                <a:srgbClr val="4D6154"/>
              </a:solidFill>
              <a:latin typeface="Roboto Mono"/>
              <a:ea typeface="Roboto Mono"/>
              <a:cs typeface="Roboto Mono"/>
              <a:sym typeface="Roboto Mono"/>
            </a:endParaRPr>
          </a:p>
        </p:txBody>
      </p:sp>
      <p:sp>
        <p:nvSpPr>
          <p:cNvPr id="125" name="Google Shape;125;p27"/>
          <p:cNvSpPr txBox="1"/>
          <p:nvPr/>
        </p:nvSpPr>
        <p:spPr>
          <a:xfrm>
            <a:off x="1628725" y="2707200"/>
            <a:ext cx="2712300" cy="8928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4D6154"/>
                </a:solidFill>
                <a:latin typeface="Roboto Mono"/>
                <a:ea typeface="Roboto Mono"/>
                <a:cs typeface="Roboto Mono"/>
                <a:sym typeface="Roboto Mono"/>
              </a:rPr>
              <a:t>Concept Sketches</a:t>
            </a:r>
            <a:endParaRPr b="1" sz="2300">
              <a:solidFill>
                <a:srgbClr val="4D6154"/>
              </a:solidFill>
              <a:latin typeface="Roboto Mono"/>
              <a:ea typeface="Roboto Mono"/>
              <a:cs typeface="Roboto Mono"/>
              <a:sym typeface="Roboto Mono"/>
            </a:endParaRPr>
          </a:p>
        </p:txBody>
      </p:sp>
      <p:sp>
        <p:nvSpPr>
          <p:cNvPr id="126" name="Google Shape;126;p27"/>
          <p:cNvSpPr txBox="1"/>
          <p:nvPr/>
        </p:nvSpPr>
        <p:spPr>
          <a:xfrm>
            <a:off x="1628718" y="3994625"/>
            <a:ext cx="2712300" cy="8928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4D6154"/>
                </a:solidFill>
                <a:latin typeface="Roboto Mono"/>
                <a:ea typeface="Roboto Mono"/>
                <a:cs typeface="Roboto Mono"/>
                <a:sym typeface="Roboto Mono"/>
              </a:rPr>
              <a:t>Lo-Fi Prototype</a:t>
            </a:r>
            <a:endParaRPr b="1" sz="2400">
              <a:solidFill>
                <a:srgbClr val="4D6154"/>
              </a:solidFill>
              <a:latin typeface="Roboto Mono"/>
              <a:ea typeface="Roboto Mono"/>
              <a:cs typeface="Roboto Mono"/>
              <a:sym typeface="Roboto Mono"/>
            </a:endParaRPr>
          </a:p>
        </p:txBody>
      </p:sp>
      <p:sp>
        <p:nvSpPr>
          <p:cNvPr id="127" name="Google Shape;127;p27"/>
          <p:cNvSpPr txBox="1"/>
          <p:nvPr/>
        </p:nvSpPr>
        <p:spPr>
          <a:xfrm>
            <a:off x="5824168" y="1981375"/>
            <a:ext cx="2712300" cy="5541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4D6154"/>
                </a:solidFill>
                <a:latin typeface="Roboto Mono"/>
                <a:ea typeface="Roboto Mono"/>
                <a:cs typeface="Roboto Mono"/>
                <a:sym typeface="Roboto Mono"/>
              </a:rPr>
              <a:t>Testing</a:t>
            </a:r>
            <a:endParaRPr b="1" sz="2400">
              <a:solidFill>
                <a:srgbClr val="4D6154"/>
              </a:solidFill>
              <a:latin typeface="Roboto Mono"/>
              <a:ea typeface="Roboto Mono"/>
              <a:cs typeface="Roboto Mono"/>
              <a:sym typeface="Roboto Mono"/>
            </a:endParaRPr>
          </a:p>
        </p:txBody>
      </p:sp>
      <p:sp>
        <p:nvSpPr>
          <p:cNvPr id="128" name="Google Shape;128;p27"/>
          <p:cNvSpPr txBox="1"/>
          <p:nvPr/>
        </p:nvSpPr>
        <p:spPr>
          <a:xfrm>
            <a:off x="5824168" y="3204475"/>
            <a:ext cx="2712300" cy="923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4D6154"/>
                </a:solidFill>
                <a:latin typeface="Roboto Mono"/>
                <a:ea typeface="Roboto Mono"/>
                <a:cs typeface="Roboto Mono"/>
                <a:sym typeface="Roboto Mono"/>
              </a:rPr>
              <a:t>Results &amp; Discussion </a:t>
            </a:r>
            <a:endParaRPr b="1" sz="2400">
              <a:solidFill>
                <a:srgbClr val="4D6154"/>
              </a:solidFill>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ph type="title"/>
          </p:nvPr>
        </p:nvSpPr>
        <p:spPr>
          <a:xfrm>
            <a:off x="311700" y="2418025"/>
            <a:ext cx="85206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APPENDIX</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type="title"/>
          </p:nvPr>
        </p:nvSpPr>
        <p:spPr>
          <a:xfrm>
            <a:off x="311700" y="315475"/>
            <a:ext cx="8520600" cy="52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2400">
                <a:latin typeface="Roboto Mono"/>
                <a:ea typeface="Roboto Mono"/>
                <a:cs typeface="Roboto Mono"/>
                <a:sym typeface="Roboto Mono"/>
              </a:rPr>
              <a:t>Our Chosen Interface: Mobile</a:t>
            </a:r>
            <a:endParaRPr b="1" sz="2400">
              <a:latin typeface="Roboto Mono"/>
              <a:ea typeface="Roboto Mono"/>
              <a:cs typeface="Roboto Mono"/>
              <a:sym typeface="Roboto Mono"/>
            </a:endParaRPr>
          </a:p>
          <a:p>
            <a:pPr indent="0" lvl="0" marL="0" rtl="0" algn="ctr">
              <a:spcBef>
                <a:spcPts val="0"/>
              </a:spcBef>
              <a:spcAft>
                <a:spcPts val="0"/>
              </a:spcAft>
              <a:buSzPts val="990"/>
              <a:buNone/>
            </a:pPr>
            <a:r>
              <a:t/>
            </a:r>
            <a:endParaRPr b="1" sz="2400"/>
          </a:p>
        </p:txBody>
      </p:sp>
      <p:sp>
        <p:nvSpPr>
          <p:cNvPr id="450" name="Google Shape;450;p55"/>
          <p:cNvSpPr txBox="1"/>
          <p:nvPr/>
        </p:nvSpPr>
        <p:spPr>
          <a:xfrm>
            <a:off x="1908325" y="101750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PROS</a:t>
            </a:r>
            <a:endParaRPr b="1">
              <a:solidFill>
                <a:srgbClr val="000000"/>
              </a:solidFill>
              <a:latin typeface="Roboto Mono"/>
              <a:ea typeface="Roboto Mono"/>
              <a:cs typeface="Roboto Mono"/>
              <a:sym typeface="Roboto Mono"/>
            </a:endParaRPr>
          </a:p>
        </p:txBody>
      </p:sp>
      <p:sp>
        <p:nvSpPr>
          <p:cNvPr id="451" name="Google Shape;451;p55"/>
          <p:cNvSpPr/>
          <p:nvPr/>
        </p:nvSpPr>
        <p:spPr>
          <a:xfrm>
            <a:off x="311700" y="1472975"/>
            <a:ext cx="4035925" cy="3397325"/>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55"/>
          <p:cNvSpPr txBox="1"/>
          <p:nvPr/>
        </p:nvSpPr>
        <p:spPr>
          <a:xfrm>
            <a:off x="6629975" y="101750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CONS</a:t>
            </a:r>
            <a:endParaRPr b="1">
              <a:solidFill>
                <a:srgbClr val="000000"/>
              </a:solidFill>
              <a:latin typeface="Roboto Mono"/>
              <a:ea typeface="Roboto Mono"/>
              <a:cs typeface="Roboto Mono"/>
              <a:sym typeface="Roboto Mono"/>
            </a:endParaRPr>
          </a:p>
        </p:txBody>
      </p:sp>
      <p:pic>
        <p:nvPicPr>
          <p:cNvPr id="453" name="Google Shape;453;p55"/>
          <p:cNvPicPr preferRelativeResize="0"/>
          <p:nvPr/>
        </p:nvPicPr>
        <p:blipFill>
          <a:blip r:embed="rId3">
            <a:alphaModFix/>
          </a:blip>
          <a:stretch>
            <a:fillRect/>
          </a:stretch>
        </p:blipFill>
        <p:spPr>
          <a:xfrm rot="-1212375">
            <a:off x="205330" y="4163059"/>
            <a:ext cx="1077043" cy="1077029"/>
          </a:xfrm>
          <a:prstGeom prst="rect">
            <a:avLst/>
          </a:prstGeom>
          <a:noFill/>
          <a:ln>
            <a:noFill/>
          </a:ln>
        </p:spPr>
      </p:pic>
      <p:sp>
        <p:nvSpPr>
          <p:cNvPr id="454" name="Google Shape;454;p55"/>
          <p:cNvSpPr txBox="1"/>
          <p:nvPr/>
        </p:nvSpPr>
        <p:spPr>
          <a:xfrm>
            <a:off x="7162225" y="1715800"/>
            <a:ext cx="154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Mono"/>
                <a:ea typeface="Roboto Mono"/>
                <a:cs typeface="Roboto Mono"/>
                <a:sym typeface="Roboto Mono"/>
              </a:rPr>
              <a:t>Harder to use during physical activity</a:t>
            </a:r>
            <a:endParaRPr b="1">
              <a:solidFill>
                <a:srgbClr val="000000"/>
              </a:solidFill>
              <a:latin typeface="Roboto Mono"/>
              <a:ea typeface="Roboto Mono"/>
              <a:cs typeface="Roboto Mono"/>
              <a:sym typeface="Roboto Mono"/>
            </a:endParaRPr>
          </a:p>
        </p:txBody>
      </p:sp>
      <p:sp>
        <p:nvSpPr>
          <p:cNvPr id="455" name="Google Shape;455;p55"/>
          <p:cNvSpPr txBox="1"/>
          <p:nvPr/>
        </p:nvSpPr>
        <p:spPr>
          <a:xfrm>
            <a:off x="368250" y="1715800"/>
            <a:ext cx="3979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High task flow due to full gestures</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High pairing ability with [other] devices</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End-to-end scheduling</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Potential widget integrations</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Intuitive UX for calendars</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Reduced friction because people are already used to calendars and recording messages on phones</a:t>
            </a:r>
            <a:endParaRPr b="1">
              <a:latin typeface="Roboto Mono"/>
              <a:ea typeface="Roboto Mono"/>
              <a:cs typeface="Roboto Mono"/>
              <a:sym typeface="Roboto Mono"/>
            </a:endParaRPr>
          </a:p>
        </p:txBody>
      </p:sp>
      <p:sp>
        <p:nvSpPr>
          <p:cNvPr id="456" name="Google Shape;456;p55"/>
          <p:cNvSpPr/>
          <p:nvPr/>
        </p:nvSpPr>
        <p:spPr>
          <a:xfrm>
            <a:off x="4670400" y="1472975"/>
            <a:ext cx="4035925" cy="3397325"/>
          </a:xfrm>
          <a:prstGeom prst="flowChartProcess">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55"/>
          <p:cNvSpPr txBox="1"/>
          <p:nvPr/>
        </p:nvSpPr>
        <p:spPr>
          <a:xfrm>
            <a:off x="4950600" y="1715800"/>
            <a:ext cx="3475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Screen time fatigue/lots of distractions</a:t>
            </a:r>
            <a:endParaRPr b="1">
              <a:latin typeface="Roboto Mono"/>
              <a:ea typeface="Roboto Mono"/>
              <a:cs typeface="Roboto Mono"/>
              <a:sym typeface="Roboto Mono"/>
            </a:endParaRPr>
          </a:p>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Saturated modality for wellness apps/no competitive advantage</a:t>
            </a:r>
            <a:endParaRPr b="1">
              <a:latin typeface="Roboto Mono"/>
              <a:ea typeface="Roboto Mono"/>
              <a:cs typeface="Roboto Mono"/>
              <a:sym typeface="Roboto Mono"/>
            </a:endParaRPr>
          </a:p>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Harder to use during physical activity</a:t>
            </a:r>
            <a:endParaRPr b="1">
              <a:latin typeface="Roboto Mono"/>
              <a:ea typeface="Roboto Mono"/>
              <a:cs typeface="Roboto Mono"/>
              <a:sym typeface="Roboto Mono"/>
            </a:endParaRPr>
          </a:p>
          <a:p>
            <a:pPr indent="-317500" lvl="0" marL="457200" rtl="0" algn="l">
              <a:spcBef>
                <a:spcPts val="0"/>
              </a:spcBef>
              <a:spcAft>
                <a:spcPts val="0"/>
              </a:spcAft>
              <a:buClr>
                <a:srgbClr val="000000"/>
              </a:buClr>
              <a:buSzPts val="1400"/>
              <a:buFont typeface="Roboto Mono"/>
              <a:buChar char="-"/>
            </a:pPr>
            <a:r>
              <a:rPr b="1" lang="en">
                <a:latin typeface="Roboto Mono"/>
                <a:ea typeface="Roboto Mono"/>
                <a:cs typeface="Roboto Mono"/>
                <a:sym typeface="Roboto Mono"/>
              </a:rPr>
              <a:t>Hard to use discreetly</a:t>
            </a:r>
            <a:endParaRPr b="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b="1" lang="en">
                <a:latin typeface="Roboto Mono"/>
                <a:ea typeface="Roboto Mono"/>
                <a:cs typeface="Roboto Mono"/>
                <a:sym typeface="Roboto Mono"/>
              </a:rPr>
              <a:t>Data privacy and selection of data access</a:t>
            </a:r>
            <a:endParaRPr b="1">
              <a:latin typeface="Roboto Mono"/>
              <a:ea typeface="Roboto Mono"/>
              <a:cs typeface="Roboto Mono"/>
              <a:sym typeface="Roboto Mono"/>
            </a:endParaRPr>
          </a:p>
          <a:p>
            <a:pPr indent="0" lvl="0" marL="0" rtl="0" algn="l">
              <a:spcBef>
                <a:spcPts val="0"/>
              </a:spcBef>
              <a:spcAft>
                <a:spcPts val="0"/>
              </a:spcAft>
              <a:buNone/>
            </a:pPr>
            <a:r>
              <a:t/>
            </a:r>
            <a:endParaRPr b="1">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56" title="IMG_C0F7864C8149-1.jpeg"/>
          <p:cNvPicPr preferRelativeResize="0"/>
          <p:nvPr/>
        </p:nvPicPr>
        <p:blipFill rotWithShape="1">
          <a:blip r:embed="rId3">
            <a:alphaModFix/>
          </a:blip>
          <a:srcRect b="8402" l="0" r="0" t="8402"/>
          <a:stretch/>
        </p:blipFill>
        <p:spPr>
          <a:xfrm>
            <a:off x="7514949" y="1681387"/>
            <a:ext cx="1629050" cy="1780725"/>
          </a:xfrm>
          <a:prstGeom prst="flowChartProcess">
            <a:avLst/>
          </a:prstGeom>
          <a:noFill/>
          <a:ln>
            <a:noFill/>
          </a:ln>
        </p:spPr>
      </p:pic>
      <p:pic>
        <p:nvPicPr>
          <p:cNvPr id="463" name="Google Shape;463;p56"/>
          <p:cNvPicPr preferRelativeResize="0"/>
          <p:nvPr/>
        </p:nvPicPr>
        <p:blipFill rotWithShape="1">
          <a:blip r:embed="rId4">
            <a:alphaModFix/>
          </a:blip>
          <a:srcRect b="0" l="0" r="31745" t="4571"/>
          <a:stretch/>
        </p:blipFill>
        <p:spPr>
          <a:xfrm>
            <a:off x="7514950" y="0"/>
            <a:ext cx="1629050" cy="1699400"/>
          </a:xfrm>
          <a:prstGeom prst="rect">
            <a:avLst/>
          </a:prstGeom>
          <a:noFill/>
          <a:ln>
            <a:noFill/>
          </a:ln>
        </p:spPr>
      </p:pic>
      <p:pic>
        <p:nvPicPr>
          <p:cNvPr id="464" name="Google Shape;464;p56"/>
          <p:cNvPicPr preferRelativeResize="0"/>
          <p:nvPr/>
        </p:nvPicPr>
        <p:blipFill rotWithShape="1">
          <a:blip r:embed="rId5">
            <a:alphaModFix/>
          </a:blip>
          <a:srcRect b="0" l="23845" r="2397" t="0"/>
          <a:stretch/>
        </p:blipFill>
        <p:spPr>
          <a:xfrm>
            <a:off x="7514950" y="3449775"/>
            <a:ext cx="1629050" cy="1699401"/>
          </a:xfrm>
          <a:prstGeom prst="rect">
            <a:avLst/>
          </a:prstGeom>
          <a:noFill/>
          <a:ln>
            <a:noFill/>
          </a:ln>
        </p:spPr>
      </p:pic>
      <p:sp>
        <p:nvSpPr>
          <p:cNvPr id="465" name="Google Shape;465;p56"/>
          <p:cNvSpPr/>
          <p:nvPr/>
        </p:nvSpPr>
        <p:spPr>
          <a:xfrm>
            <a:off x="258600" y="316000"/>
            <a:ext cx="57075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PROCEDURE (cont.) - for appendix</a:t>
            </a:r>
            <a:endParaRPr b="1" sz="1700">
              <a:solidFill>
                <a:schemeClr val="lt1"/>
              </a:solidFill>
              <a:latin typeface="Roboto Mono"/>
              <a:ea typeface="Roboto Mono"/>
              <a:cs typeface="Roboto Mono"/>
              <a:sym typeface="Roboto Mono"/>
            </a:endParaRPr>
          </a:p>
        </p:txBody>
      </p:sp>
      <p:sp>
        <p:nvSpPr>
          <p:cNvPr id="466" name="Google Shape;466;p56"/>
          <p:cNvSpPr txBox="1"/>
          <p:nvPr/>
        </p:nvSpPr>
        <p:spPr>
          <a:xfrm>
            <a:off x="258600" y="835000"/>
            <a:ext cx="7191600" cy="40329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Roboto Mono"/>
              <a:buAutoNum type="arabicPeriod"/>
            </a:pPr>
            <a:r>
              <a:rPr lang="en" sz="900">
                <a:solidFill>
                  <a:schemeClr val="dk1"/>
                </a:solidFill>
                <a:latin typeface="Roboto Mono"/>
                <a:ea typeface="Roboto Mono"/>
                <a:cs typeface="Roboto Mono"/>
                <a:sym typeface="Roboto Mono"/>
              </a:rPr>
              <a:t>Show how </a:t>
            </a:r>
            <a:r>
              <a:rPr lang="en" sz="900">
                <a:solidFill>
                  <a:schemeClr val="dk1"/>
                </a:solidFill>
                <a:latin typeface="Roboto Mono"/>
                <a:ea typeface="Roboto Mono"/>
                <a:cs typeface="Roboto Mono"/>
                <a:sym typeface="Roboto Mono"/>
              </a:rPr>
              <a:t>prototype</a:t>
            </a:r>
            <a:r>
              <a:rPr lang="en" sz="900">
                <a:solidFill>
                  <a:schemeClr val="dk1"/>
                </a:solidFill>
                <a:latin typeface="Roboto Mono"/>
                <a:ea typeface="Roboto Mono"/>
                <a:cs typeface="Roboto Mono"/>
                <a:sym typeface="Roboto Mono"/>
              </a:rPr>
              <a:t> works</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“Pretend this is an app.”</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Explain tapping and scrolling will mimic an app</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Everything on our screens highlighted in blue was clickable/had another screen, DID NOT tell them this was the case to see if the highlight was intuitive</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Explain that if they clicked on something without a follow-up screen, they would see “Page Does Not Exist”</a:t>
            </a:r>
            <a:endParaRPr sz="900">
              <a:solidFill>
                <a:schemeClr val="dk1"/>
              </a:solidFill>
              <a:latin typeface="Roboto Mono"/>
              <a:ea typeface="Roboto Mono"/>
              <a:cs typeface="Roboto Mono"/>
              <a:sym typeface="Roboto Mono"/>
            </a:endParaRPr>
          </a:p>
          <a:p>
            <a:pPr indent="-285750" lvl="0" marL="457200" rtl="0" algn="l">
              <a:spcBef>
                <a:spcPts val="1000"/>
              </a:spcBef>
              <a:spcAft>
                <a:spcPts val="0"/>
              </a:spcAft>
              <a:buClr>
                <a:schemeClr val="dk1"/>
              </a:buClr>
              <a:buSzPts val="900"/>
              <a:buFont typeface="Roboto Mono"/>
              <a:buAutoNum type="arabicPeriod"/>
            </a:pPr>
            <a:r>
              <a:rPr lang="en" sz="900">
                <a:solidFill>
                  <a:schemeClr val="dk1"/>
                </a:solidFill>
                <a:latin typeface="Roboto Mono"/>
                <a:ea typeface="Roboto Mono"/>
                <a:cs typeface="Roboto Mono"/>
                <a:sym typeface="Roboto Mono"/>
              </a:rPr>
              <a:t>Tell </a:t>
            </a:r>
            <a:r>
              <a:rPr lang="en" sz="900">
                <a:solidFill>
                  <a:schemeClr val="dk1"/>
                </a:solidFill>
                <a:latin typeface="Roboto Mono"/>
                <a:ea typeface="Roboto Mono"/>
                <a:cs typeface="Roboto Mono"/>
                <a:sym typeface="Roboto Mono"/>
              </a:rPr>
              <a:t>them they’ll be asked to complete three tasks within the app</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As they complete them, they should tell us what they’re seeing, thinking, and wondering at all times (Think Aloud Method)</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As they click, the app will respond, so be cautious!</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Explore whatever might feel interesting or relevant to your task.</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Navigate to the home page once you’re done.</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If they get stuck, we encourage them to think about how they would troubleshoot (non-intervention unless screen doesn’t exist)</a:t>
            </a:r>
            <a:endParaRPr sz="900">
              <a:solidFill>
                <a:schemeClr val="dk1"/>
              </a:solidFill>
              <a:latin typeface="Roboto Mono"/>
              <a:ea typeface="Roboto Mono"/>
              <a:cs typeface="Roboto Mono"/>
              <a:sym typeface="Roboto Mono"/>
            </a:endParaRPr>
          </a:p>
          <a:p>
            <a:pPr indent="-285750" lvl="0" marL="457200" rtl="0" algn="l">
              <a:spcBef>
                <a:spcPts val="1000"/>
              </a:spcBef>
              <a:spcAft>
                <a:spcPts val="0"/>
              </a:spcAft>
              <a:buClr>
                <a:schemeClr val="dk1"/>
              </a:buClr>
              <a:buSzPts val="900"/>
              <a:buFont typeface="Roboto Mono"/>
              <a:buAutoNum type="arabicPeriod"/>
            </a:pPr>
            <a:r>
              <a:rPr lang="en" sz="900">
                <a:solidFill>
                  <a:schemeClr val="dk1"/>
                </a:solidFill>
                <a:latin typeface="Roboto Mono"/>
                <a:ea typeface="Roboto Mono"/>
                <a:cs typeface="Roboto Mono"/>
                <a:sym typeface="Roboto Mono"/>
              </a:rPr>
              <a:t>Tell them their tasks (next task given after previous was completed</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Task 1: Tell Kyro about your day</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Task 2: Add an event to your calendar based on your mood patterns from Kyro.</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Task 3: Gain a better, well-rounded understanding of your emotional patterns collected.</a:t>
            </a:r>
            <a:endParaRPr sz="900">
              <a:solidFill>
                <a:schemeClr val="dk1"/>
              </a:solidFill>
              <a:latin typeface="Roboto Mono"/>
              <a:ea typeface="Roboto Mono"/>
              <a:cs typeface="Roboto Mono"/>
              <a:sym typeface="Roboto Mono"/>
            </a:endParaRPr>
          </a:p>
          <a:p>
            <a:pPr indent="-285750" lvl="0" marL="457200" rtl="0" algn="l">
              <a:spcBef>
                <a:spcPts val="1000"/>
              </a:spcBef>
              <a:spcAft>
                <a:spcPts val="0"/>
              </a:spcAft>
              <a:buClr>
                <a:schemeClr val="dk1"/>
              </a:buClr>
              <a:buSzPts val="900"/>
              <a:buFont typeface="Roboto Mono"/>
              <a:buAutoNum type="arabicPeriod"/>
            </a:pPr>
            <a:r>
              <a:rPr lang="en" sz="900">
                <a:solidFill>
                  <a:schemeClr val="dk1"/>
                </a:solidFill>
                <a:latin typeface="Roboto Mono"/>
                <a:ea typeface="Roboto Mono"/>
                <a:cs typeface="Roboto Mono"/>
                <a:sym typeface="Roboto Mono"/>
              </a:rPr>
              <a:t>Debrief</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What did you take away from this experience?</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How easy or </a:t>
            </a:r>
            <a:r>
              <a:rPr lang="en" sz="900">
                <a:solidFill>
                  <a:schemeClr val="dk1"/>
                </a:solidFill>
                <a:latin typeface="Roboto Mono"/>
                <a:ea typeface="Roboto Mono"/>
                <a:cs typeface="Roboto Mono"/>
                <a:sym typeface="Roboto Mono"/>
              </a:rPr>
              <a:t>difficult was it for you to perform the tasks given?</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What, to you, is the purpose of Kyro now that you’ve interacted with it?</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What is important for us to prioritize in our next stage?</a:t>
            </a:r>
            <a:endParaRPr sz="900">
              <a:solidFill>
                <a:schemeClr val="dk1"/>
              </a:solidFill>
              <a:latin typeface="Roboto Mono"/>
              <a:ea typeface="Roboto Mono"/>
              <a:cs typeface="Roboto Mono"/>
              <a:sym typeface="Roboto Mono"/>
            </a:endParaRPr>
          </a:p>
          <a:p>
            <a:pPr indent="-285750" lvl="1" marL="914400" rtl="0" algn="l">
              <a:spcBef>
                <a:spcPts val="0"/>
              </a:spcBef>
              <a:spcAft>
                <a:spcPts val="0"/>
              </a:spcAft>
              <a:buClr>
                <a:schemeClr val="dk1"/>
              </a:buClr>
              <a:buSzPts val="900"/>
              <a:buFont typeface="Roboto Mono"/>
              <a:buAutoNum type="alphaLcPeriod"/>
            </a:pPr>
            <a:r>
              <a:rPr lang="en" sz="900">
                <a:solidFill>
                  <a:schemeClr val="dk1"/>
                </a:solidFill>
                <a:latin typeface="Roboto Mono"/>
                <a:ea typeface="Roboto Mono"/>
                <a:cs typeface="Roboto Mono"/>
                <a:sym typeface="Roboto Mono"/>
              </a:rPr>
              <a:t>Anything else?</a:t>
            </a:r>
            <a:endParaRPr sz="900">
              <a:solidFill>
                <a:schemeClr val="dk1"/>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7" title="IMG_C0F7864C8149-1.jpeg"/>
          <p:cNvPicPr preferRelativeResize="0"/>
          <p:nvPr/>
        </p:nvPicPr>
        <p:blipFill rotWithShape="1">
          <a:blip r:embed="rId3">
            <a:alphaModFix/>
          </a:blip>
          <a:srcRect b="8402" l="0" r="0" t="8402"/>
          <a:stretch/>
        </p:blipFill>
        <p:spPr>
          <a:xfrm>
            <a:off x="7514949" y="1681387"/>
            <a:ext cx="1629050" cy="1780725"/>
          </a:xfrm>
          <a:prstGeom prst="flowChartProcess">
            <a:avLst/>
          </a:prstGeom>
          <a:noFill/>
          <a:ln>
            <a:noFill/>
          </a:ln>
        </p:spPr>
      </p:pic>
      <p:pic>
        <p:nvPicPr>
          <p:cNvPr id="472" name="Google Shape;472;p57"/>
          <p:cNvPicPr preferRelativeResize="0"/>
          <p:nvPr/>
        </p:nvPicPr>
        <p:blipFill rotWithShape="1">
          <a:blip r:embed="rId4">
            <a:alphaModFix/>
          </a:blip>
          <a:srcRect b="0" l="0" r="31745" t="4571"/>
          <a:stretch/>
        </p:blipFill>
        <p:spPr>
          <a:xfrm>
            <a:off x="7514950" y="0"/>
            <a:ext cx="1629050" cy="1699400"/>
          </a:xfrm>
          <a:prstGeom prst="rect">
            <a:avLst/>
          </a:prstGeom>
          <a:noFill/>
          <a:ln>
            <a:noFill/>
          </a:ln>
        </p:spPr>
      </p:pic>
      <p:pic>
        <p:nvPicPr>
          <p:cNvPr id="473" name="Google Shape;473;p57"/>
          <p:cNvPicPr preferRelativeResize="0"/>
          <p:nvPr/>
        </p:nvPicPr>
        <p:blipFill rotWithShape="1">
          <a:blip r:embed="rId5">
            <a:alphaModFix/>
          </a:blip>
          <a:srcRect b="0" l="23845" r="2397" t="0"/>
          <a:stretch/>
        </p:blipFill>
        <p:spPr>
          <a:xfrm>
            <a:off x="7514950" y="3449775"/>
            <a:ext cx="1629050" cy="1699401"/>
          </a:xfrm>
          <a:prstGeom prst="rect">
            <a:avLst/>
          </a:prstGeom>
          <a:noFill/>
          <a:ln>
            <a:noFill/>
          </a:ln>
        </p:spPr>
      </p:pic>
      <p:sp>
        <p:nvSpPr>
          <p:cNvPr id="474" name="Google Shape;474;p57"/>
          <p:cNvSpPr/>
          <p:nvPr/>
        </p:nvSpPr>
        <p:spPr>
          <a:xfrm>
            <a:off x="258600" y="316000"/>
            <a:ext cx="5707500" cy="440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Mono"/>
                <a:ea typeface="Roboto Mono"/>
                <a:cs typeface="Roboto Mono"/>
                <a:sym typeface="Roboto Mono"/>
              </a:rPr>
              <a:t>Script</a:t>
            </a:r>
            <a:endParaRPr b="1" sz="1700">
              <a:solidFill>
                <a:schemeClr val="lt1"/>
              </a:solidFill>
              <a:latin typeface="Roboto Mono"/>
              <a:ea typeface="Roboto Mono"/>
              <a:cs typeface="Roboto Mono"/>
              <a:sym typeface="Roboto Mono"/>
            </a:endParaRPr>
          </a:p>
        </p:txBody>
      </p:sp>
      <p:sp>
        <p:nvSpPr>
          <p:cNvPr id="475" name="Google Shape;475;p57"/>
          <p:cNvSpPr txBox="1"/>
          <p:nvPr/>
        </p:nvSpPr>
        <p:spPr>
          <a:xfrm>
            <a:off x="258600" y="835000"/>
            <a:ext cx="7191600" cy="401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Roboto Mono"/>
                <a:ea typeface="Roboto Mono"/>
                <a:cs typeface="Roboto Mono"/>
                <a:sym typeface="Roboto Mono"/>
              </a:rPr>
              <a:t>Facilitator:</a:t>
            </a:r>
            <a:endParaRPr sz="900">
              <a:solidFill>
                <a:schemeClr val="dk1"/>
              </a:solidFill>
              <a:latin typeface="Roboto Mono"/>
              <a:ea typeface="Roboto Mono"/>
              <a:cs typeface="Roboto Mono"/>
              <a:sym typeface="Roboto Mono"/>
            </a:endParaRPr>
          </a:p>
          <a:p>
            <a:pPr indent="0" lvl="0" marL="0" rtl="0" algn="l">
              <a:spcBef>
                <a:spcPts val="1000"/>
              </a:spcBef>
              <a:spcAft>
                <a:spcPts val="0"/>
              </a:spcAft>
              <a:buNone/>
            </a:pPr>
            <a:r>
              <a:rPr lang="en" sz="900">
                <a:solidFill>
                  <a:schemeClr val="dk1"/>
                </a:solidFill>
                <a:latin typeface="Roboto Mono"/>
                <a:ea typeface="Roboto Mono"/>
                <a:cs typeface="Roboto Mono"/>
                <a:sym typeface="Roboto Mono"/>
              </a:rPr>
              <a:t>“Hi! Thanks for helping us test our paper prototype today. Our app is called Kyro, and it’s an emotional scheduling app that helps people plan their time based on how they actually feel, not just what’s on their calendar. We’ll test 3 features today and just a reminder: this isn’t a test of you — it’s a test of the design, so feel free to think out loud as you go. We’ll ask for feedback at the end as well. How does that sound?</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900">
                <a:solidFill>
                  <a:schemeClr val="dk1"/>
                </a:solidFill>
                <a:latin typeface="Roboto Mono"/>
                <a:ea typeface="Roboto Mono"/>
                <a:cs typeface="Roboto Mono"/>
                <a:sym typeface="Roboto Mono"/>
              </a:rPr>
              <a:t>“Okay, let’s start with reflecting on your day using our voice feature. On this paper version, show me how you’d do that.”</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900">
                <a:solidFill>
                  <a:schemeClr val="dk1"/>
                </a:solidFill>
                <a:latin typeface="Roboto Mono"/>
                <a:ea typeface="Roboto Mono"/>
                <a:cs typeface="Roboto Mono"/>
                <a:sym typeface="Roboto Mono"/>
              </a:rPr>
              <a:t>“Now, imagine you’re planning your week and want to add a study session for tomorrow evening. On this paper version, show me how you’d do that.”</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sz="900">
                <a:solidFill>
                  <a:schemeClr val="dk1"/>
                </a:solidFill>
                <a:latin typeface="Roboto Mono"/>
                <a:ea typeface="Roboto Mono"/>
                <a:cs typeface="Roboto Mono"/>
                <a:sym typeface="Roboto Mono"/>
              </a:rPr>
              <a:t>“Great! Now, imagine it’s the end of your week and you want to see how you’ve been feeling overall. Show me where you’d go to view your emotional trends or analytics.”</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9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t/>
            </a:r>
            <a:endParaRPr sz="900">
              <a:solidFill>
                <a:schemeClr val="dk1"/>
              </a:solidFill>
              <a:latin typeface="Roboto Mono"/>
              <a:ea typeface="Roboto Mono"/>
              <a:cs typeface="Roboto Mono"/>
              <a:sym typeface="Roboto Mono"/>
            </a:endParaRPr>
          </a:p>
          <a:p>
            <a:pPr indent="0" lvl="0" marL="0" rtl="0" algn="l">
              <a:spcBef>
                <a:spcPts val="1200"/>
              </a:spcBef>
              <a:spcAft>
                <a:spcPts val="0"/>
              </a:spcAft>
              <a:buNone/>
            </a:pPr>
            <a:r>
              <a:t/>
            </a:r>
            <a:endParaRPr sz="900">
              <a:solidFill>
                <a:schemeClr val="dk1"/>
              </a:solidFill>
              <a:latin typeface="Roboto Mono"/>
              <a:ea typeface="Roboto Mono"/>
              <a:cs typeface="Roboto Mono"/>
              <a:sym typeface="Roboto Mono"/>
            </a:endParaRPr>
          </a:p>
          <a:p>
            <a:pPr indent="0" lvl="0" marL="0" rtl="0" algn="l">
              <a:spcBef>
                <a:spcPts val="1000"/>
              </a:spcBef>
              <a:spcAft>
                <a:spcPts val="0"/>
              </a:spcAft>
              <a:buNone/>
            </a:pPr>
            <a:r>
              <a:t/>
            </a:r>
            <a:endParaRPr sz="900">
              <a:solidFill>
                <a:schemeClr val="dk1"/>
              </a:solidFill>
              <a:latin typeface="Roboto Mono"/>
              <a:ea typeface="Roboto Mono"/>
              <a:cs typeface="Roboto Mono"/>
              <a:sym typeface="Roboto Mono"/>
            </a:endParaRPr>
          </a:p>
          <a:p>
            <a:pPr indent="0" lvl="0" marL="0" rtl="0" algn="l">
              <a:spcBef>
                <a:spcPts val="1000"/>
              </a:spcBef>
              <a:spcAft>
                <a:spcPts val="1000"/>
              </a:spcAft>
              <a:buNone/>
            </a:pPr>
            <a:r>
              <a:t/>
            </a:r>
            <a:endParaRPr sz="900">
              <a:solidFill>
                <a:schemeClr val="dk1"/>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nvSpPr>
        <p:spPr>
          <a:xfrm>
            <a:off x="785825" y="267925"/>
            <a:ext cx="7640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dk1"/>
                </a:solidFill>
                <a:latin typeface="Roboto Mono"/>
                <a:ea typeface="Roboto Mono"/>
                <a:cs typeface="Roboto Mono"/>
                <a:sym typeface="Roboto Mono"/>
              </a:rPr>
              <a:t>PROBLEM + SOLUTION</a:t>
            </a:r>
            <a:endParaRPr b="1" sz="3700">
              <a:solidFill>
                <a:schemeClr val="dk1"/>
              </a:solidFill>
              <a:latin typeface="Roboto Mono"/>
              <a:ea typeface="Roboto Mono"/>
              <a:cs typeface="Roboto Mono"/>
              <a:sym typeface="Roboto Mono"/>
            </a:endParaRPr>
          </a:p>
        </p:txBody>
      </p:sp>
      <p:sp>
        <p:nvSpPr>
          <p:cNvPr id="134" name="Google Shape;134;p28"/>
          <p:cNvSpPr/>
          <p:nvPr/>
        </p:nvSpPr>
        <p:spPr>
          <a:xfrm>
            <a:off x="344375" y="1250425"/>
            <a:ext cx="3111300" cy="2348400"/>
          </a:xfrm>
          <a:prstGeom prst="rect">
            <a:avLst/>
          </a:prstGeom>
          <a:solidFill>
            <a:srgbClr val="4D61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Mono"/>
                <a:ea typeface="Roboto Mono"/>
                <a:cs typeface="Roboto Mono"/>
                <a:sym typeface="Roboto Mono"/>
              </a:rPr>
              <a:t>People overcommit and lose track of their own energy without understanding the cause, leading to burnout, confusion, and poor emotional balance.</a:t>
            </a:r>
            <a:endParaRPr b="1" sz="1800">
              <a:solidFill>
                <a:schemeClr val="lt1"/>
              </a:solidFill>
              <a:latin typeface="Roboto Mono"/>
              <a:ea typeface="Roboto Mono"/>
              <a:cs typeface="Roboto Mono"/>
              <a:sym typeface="Roboto Mono"/>
            </a:endParaRPr>
          </a:p>
        </p:txBody>
      </p:sp>
      <p:sp>
        <p:nvSpPr>
          <p:cNvPr id="135" name="Google Shape;135;p28"/>
          <p:cNvSpPr/>
          <p:nvPr/>
        </p:nvSpPr>
        <p:spPr>
          <a:xfrm rot="-5400000">
            <a:off x="4115150" y="1615425"/>
            <a:ext cx="484800" cy="13878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8"/>
          <p:cNvSpPr txBox="1"/>
          <p:nvPr/>
        </p:nvSpPr>
        <p:spPr>
          <a:xfrm>
            <a:off x="5311625" y="1156375"/>
            <a:ext cx="2712300" cy="2816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4D6154"/>
                </a:solidFill>
                <a:latin typeface="Roboto Mono"/>
                <a:ea typeface="Roboto Mono"/>
                <a:cs typeface="Roboto Mono"/>
                <a:sym typeface="Roboto Mono"/>
              </a:rPr>
              <a:t>Kyro helps users visualize, protect, and plan around their personal energy, not just time, to build healthier days and burn out less often.</a:t>
            </a:r>
            <a:endParaRPr b="1" sz="1900">
              <a:solidFill>
                <a:srgbClr val="4D6154"/>
              </a:solidFill>
              <a:latin typeface="Roboto Mono"/>
              <a:ea typeface="Roboto Mono"/>
              <a:cs typeface="Roboto Mono"/>
              <a:sym typeface="Roboto Mono"/>
            </a:endParaRPr>
          </a:p>
        </p:txBody>
      </p:sp>
      <p:pic>
        <p:nvPicPr>
          <p:cNvPr id="137" name="Google Shape;137;p28" title="mineral-water-cup-png-favpng-taWmXS07UUskrGCUxUDZkCjyP-removebg-preview.png"/>
          <p:cNvPicPr preferRelativeResize="0"/>
          <p:nvPr/>
        </p:nvPicPr>
        <p:blipFill rotWithShape="1">
          <a:blip r:embed="rId3">
            <a:alphaModFix amt="50000"/>
          </a:blip>
          <a:srcRect b="7209" l="0" r="0" t="0"/>
          <a:stretch/>
        </p:blipFill>
        <p:spPr>
          <a:xfrm flipH="1">
            <a:off x="7057200" y="2498825"/>
            <a:ext cx="2086800" cy="2685225"/>
          </a:xfrm>
          <a:prstGeom prst="rect">
            <a:avLst/>
          </a:prstGeom>
          <a:noFill/>
          <a:ln>
            <a:noFill/>
          </a:ln>
        </p:spPr>
      </p:pic>
      <p:sp>
        <p:nvSpPr>
          <p:cNvPr id="138" name="Google Shape;138;p28"/>
          <p:cNvSpPr txBox="1"/>
          <p:nvPr/>
        </p:nvSpPr>
        <p:spPr>
          <a:xfrm>
            <a:off x="344375" y="4017325"/>
            <a:ext cx="7318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rgbClr val="4D6154"/>
                </a:solidFill>
                <a:latin typeface="Roboto Mono"/>
                <a:ea typeface="Roboto Mono"/>
                <a:cs typeface="Roboto Mono"/>
                <a:sym typeface="Roboto Mono"/>
              </a:rPr>
              <a:t>Primary Users: Adults between 25-44</a:t>
            </a:r>
            <a:endParaRPr b="1" i="1" sz="1600">
              <a:solidFill>
                <a:srgbClr val="4D6154"/>
              </a:solidFill>
              <a:latin typeface="Roboto Mono"/>
              <a:ea typeface="Roboto Mono"/>
              <a:cs typeface="Roboto Mono"/>
              <a:sym typeface="Roboto Mono"/>
            </a:endParaRPr>
          </a:p>
          <a:p>
            <a:pPr indent="-330200" lvl="0" marL="457200" rtl="0" algn="l">
              <a:spcBef>
                <a:spcPts val="0"/>
              </a:spcBef>
              <a:spcAft>
                <a:spcPts val="0"/>
              </a:spcAft>
              <a:buClr>
                <a:srgbClr val="4D6154"/>
              </a:buClr>
              <a:buSzPts val="1600"/>
              <a:buFont typeface="Roboto Mono"/>
              <a:buChar char="-"/>
            </a:pPr>
            <a:r>
              <a:rPr b="1" i="1" lang="en" sz="1600">
                <a:solidFill>
                  <a:srgbClr val="4D6154"/>
                </a:solidFill>
                <a:latin typeface="Roboto Mono"/>
                <a:ea typeface="Roboto Mono"/>
                <a:cs typeface="Roboto Mono"/>
                <a:sym typeface="Roboto Mono"/>
              </a:rPr>
              <a:t>highest users of scheduling </a:t>
            </a:r>
            <a:r>
              <a:rPr b="1" i="1" lang="en" sz="1600" u="sng">
                <a:solidFill>
                  <a:schemeClr val="hlink"/>
                </a:solidFill>
                <a:latin typeface="Roboto Mono"/>
                <a:ea typeface="Roboto Mono"/>
                <a:cs typeface="Roboto Mono"/>
                <a:sym typeface="Roboto Mono"/>
                <a:hlinkClick r:id="rId4"/>
              </a:rPr>
              <a:t>tools</a:t>
            </a:r>
            <a:endParaRPr b="1" i="1" sz="1600">
              <a:solidFill>
                <a:srgbClr val="4D6154"/>
              </a:solidFill>
              <a:latin typeface="Roboto Mono"/>
              <a:ea typeface="Roboto Mono"/>
              <a:cs typeface="Roboto Mono"/>
              <a:sym typeface="Roboto Mono"/>
            </a:endParaRPr>
          </a:p>
          <a:p>
            <a:pPr indent="-330200" lvl="0" marL="457200" rtl="0" algn="l">
              <a:spcBef>
                <a:spcPts val="0"/>
              </a:spcBef>
              <a:spcAft>
                <a:spcPts val="0"/>
              </a:spcAft>
              <a:buClr>
                <a:srgbClr val="4D6154"/>
              </a:buClr>
              <a:buSzPts val="1600"/>
              <a:buFont typeface="Roboto Mono"/>
              <a:buChar char="-"/>
            </a:pPr>
            <a:r>
              <a:rPr b="1" i="1" lang="en" sz="1600">
                <a:solidFill>
                  <a:srgbClr val="4D6154"/>
                </a:solidFill>
                <a:latin typeface="Roboto Mono"/>
                <a:ea typeface="Roboto Mono"/>
                <a:cs typeface="Roboto Mono"/>
                <a:sym typeface="Roboto Mono"/>
              </a:rPr>
              <a:t>Age group currently most susceptible to </a:t>
            </a:r>
            <a:r>
              <a:rPr b="1" i="1" lang="en" sz="1600" u="sng">
                <a:solidFill>
                  <a:schemeClr val="hlink"/>
                </a:solidFill>
                <a:latin typeface="Roboto Mono"/>
                <a:ea typeface="Roboto Mono"/>
                <a:cs typeface="Roboto Mono"/>
                <a:sym typeface="Roboto Mono"/>
                <a:hlinkClick r:id="rId5"/>
              </a:rPr>
              <a:t>burnout</a:t>
            </a:r>
            <a:endParaRPr b="1" i="1" sz="1600">
              <a:solidFill>
                <a:srgbClr val="4D6154"/>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nvSpPr>
        <p:spPr>
          <a:xfrm>
            <a:off x="785825" y="267925"/>
            <a:ext cx="7640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dk1"/>
                </a:solidFill>
                <a:latin typeface="Roboto Mono"/>
                <a:ea typeface="Roboto Mono"/>
                <a:cs typeface="Roboto Mono"/>
                <a:sym typeface="Roboto Mono"/>
              </a:rPr>
              <a:t>Value Proposition</a:t>
            </a:r>
            <a:endParaRPr b="1" sz="3700">
              <a:solidFill>
                <a:schemeClr val="dk1"/>
              </a:solidFill>
              <a:latin typeface="Roboto Mono"/>
              <a:ea typeface="Roboto Mono"/>
              <a:cs typeface="Roboto Mono"/>
              <a:sym typeface="Roboto Mono"/>
            </a:endParaRPr>
          </a:p>
        </p:txBody>
      </p:sp>
      <p:sp>
        <p:nvSpPr>
          <p:cNvPr id="144" name="Google Shape;144;p29"/>
          <p:cNvSpPr txBox="1"/>
          <p:nvPr/>
        </p:nvSpPr>
        <p:spPr>
          <a:xfrm>
            <a:off x="751800" y="1947700"/>
            <a:ext cx="76404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400">
                <a:solidFill>
                  <a:schemeClr val="dk1"/>
                </a:solidFill>
                <a:latin typeface="Roboto Mono"/>
                <a:ea typeface="Roboto Mono"/>
                <a:cs typeface="Roboto Mono"/>
                <a:sym typeface="Roboto Mono"/>
              </a:rPr>
              <a:t>SMART SCHEDULING POWERED BY HOW YOU FEEL</a:t>
            </a:r>
            <a:endParaRPr b="1" sz="2400">
              <a:solidFill>
                <a:schemeClr val="dk1"/>
              </a:solidFill>
              <a:latin typeface="Roboto Mono"/>
              <a:ea typeface="Roboto Mono"/>
              <a:cs typeface="Roboto Mono"/>
              <a:sym typeface="Roboto Mono"/>
            </a:endParaRPr>
          </a:p>
        </p:txBody>
      </p:sp>
      <p:pic>
        <p:nvPicPr>
          <p:cNvPr id="145" name="Google Shape;145;p29" title="istockphoto-1297706369-612x612-removebg-preview.png"/>
          <p:cNvPicPr preferRelativeResize="0"/>
          <p:nvPr/>
        </p:nvPicPr>
        <p:blipFill>
          <a:blip r:embed="rId3">
            <a:alphaModFix/>
          </a:blip>
          <a:stretch>
            <a:fillRect/>
          </a:stretch>
        </p:blipFill>
        <p:spPr>
          <a:xfrm>
            <a:off x="3083313" y="2633250"/>
            <a:ext cx="2977375" cy="284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0"/>
          <p:cNvPicPr preferRelativeResize="0"/>
          <p:nvPr/>
        </p:nvPicPr>
        <p:blipFill rotWithShape="1">
          <a:blip r:embed="rId3">
            <a:alphaModFix/>
          </a:blip>
          <a:srcRect b="4840" l="2633" r="3645" t="6671"/>
          <a:stretch/>
        </p:blipFill>
        <p:spPr>
          <a:xfrm rot="-5400000">
            <a:off x="2737220" y="3153256"/>
            <a:ext cx="1723799" cy="2170025"/>
          </a:xfrm>
          <a:prstGeom prst="rect">
            <a:avLst/>
          </a:prstGeom>
          <a:noFill/>
          <a:ln>
            <a:noFill/>
          </a:ln>
          <a:effectLst>
            <a:outerShdw blurRad="57150" rotWithShape="0" algn="bl" dir="5400000" dist="19050">
              <a:schemeClr val="lt1">
                <a:alpha val="50000"/>
              </a:schemeClr>
            </a:outerShdw>
          </a:effectLst>
        </p:spPr>
      </p:pic>
      <p:pic>
        <p:nvPicPr>
          <p:cNvPr id="151" name="Google Shape;151;p30"/>
          <p:cNvPicPr preferRelativeResize="0"/>
          <p:nvPr/>
        </p:nvPicPr>
        <p:blipFill rotWithShape="1">
          <a:blip r:embed="rId4">
            <a:alphaModFix/>
          </a:blip>
          <a:srcRect b="10198" l="5941" r="9784" t="5725"/>
          <a:stretch/>
        </p:blipFill>
        <p:spPr>
          <a:xfrm rot="-5400000">
            <a:off x="2810019" y="-217292"/>
            <a:ext cx="1578202" cy="2099476"/>
          </a:xfrm>
          <a:prstGeom prst="rect">
            <a:avLst/>
          </a:prstGeom>
          <a:noFill/>
          <a:ln>
            <a:noFill/>
          </a:ln>
          <a:effectLst>
            <a:outerShdw blurRad="57150" rotWithShape="0" algn="bl" dir="5400000" dist="19050">
              <a:schemeClr val="lt1">
                <a:alpha val="50000"/>
              </a:schemeClr>
            </a:outerShdw>
          </a:effectLst>
        </p:spPr>
      </p:pic>
      <p:pic>
        <p:nvPicPr>
          <p:cNvPr id="152" name="Google Shape;152;p30"/>
          <p:cNvPicPr preferRelativeResize="0"/>
          <p:nvPr/>
        </p:nvPicPr>
        <p:blipFill rotWithShape="1">
          <a:blip r:embed="rId5">
            <a:alphaModFix/>
          </a:blip>
          <a:srcRect b="10148" l="12084" r="7729" t="8071"/>
          <a:stretch/>
        </p:blipFill>
        <p:spPr>
          <a:xfrm rot="-5400000">
            <a:off x="5119892" y="-213588"/>
            <a:ext cx="1538427" cy="2092073"/>
          </a:xfrm>
          <a:prstGeom prst="rect">
            <a:avLst/>
          </a:prstGeom>
          <a:noFill/>
          <a:ln>
            <a:noFill/>
          </a:ln>
          <a:effectLst>
            <a:outerShdw blurRad="57150" rotWithShape="0" algn="bl" dir="5400000" dist="19050">
              <a:schemeClr val="lt1">
                <a:alpha val="50000"/>
              </a:schemeClr>
            </a:outerShdw>
          </a:effectLst>
        </p:spPr>
      </p:pic>
      <p:pic>
        <p:nvPicPr>
          <p:cNvPr id="153" name="Google Shape;153;p30"/>
          <p:cNvPicPr preferRelativeResize="0"/>
          <p:nvPr/>
        </p:nvPicPr>
        <p:blipFill rotWithShape="1">
          <a:blip r:embed="rId6">
            <a:alphaModFix/>
          </a:blip>
          <a:srcRect b="7080" l="5918" r="3444" t="4298"/>
          <a:stretch/>
        </p:blipFill>
        <p:spPr>
          <a:xfrm rot="-5400000">
            <a:off x="7310346" y="1472487"/>
            <a:ext cx="1549824" cy="2020326"/>
          </a:xfrm>
          <a:prstGeom prst="rect">
            <a:avLst/>
          </a:prstGeom>
          <a:noFill/>
          <a:ln>
            <a:noFill/>
          </a:ln>
          <a:effectLst>
            <a:outerShdw blurRad="57150" rotWithShape="0" algn="bl" dir="5400000" dist="19050">
              <a:schemeClr val="lt1">
                <a:alpha val="50000"/>
              </a:schemeClr>
            </a:outerShdw>
          </a:effectLst>
        </p:spPr>
      </p:pic>
      <p:pic>
        <p:nvPicPr>
          <p:cNvPr id="154" name="Google Shape;154;p30"/>
          <p:cNvPicPr preferRelativeResize="0"/>
          <p:nvPr/>
        </p:nvPicPr>
        <p:blipFill rotWithShape="1">
          <a:blip r:embed="rId7">
            <a:alphaModFix/>
          </a:blip>
          <a:srcRect b="4830" l="3610" r="4291" t="4019"/>
          <a:stretch/>
        </p:blipFill>
        <p:spPr>
          <a:xfrm rot="-5400000">
            <a:off x="5146382" y="1457288"/>
            <a:ext cx="1568675" cy="2069750"/>
          </a:xfrm>
          <a:prstGeom prst="rect">
            <a:avLst/>
          </a:prstGeom>
          <a:noFill/>
          <a:ln>
            <a:noFill/>
          </a:ln>
          <a:effectLst>
            <a:outerShdw blurRad="57150" rotWithShape="0" algn="bl" dir="5400000" dist="19050">
              <a:schemeClr val="lt1">
                <a:alpha val="50000"/>
              </a:schemeClr>
            </a:outerShdw>
          </a:effectLst>
        </p:spPr>
      </p:pic>
      <p:pic>
        <p:nvPicPr>
          <p:cNvPr id="155" name="Google Shape;155;p30"/>
          <p:cNvPicPr preferRelativeResize="0"/>
          <p:nvPr/>
        </p:nvPicPr>
        <p:blipFill rotWithShape="1">
          <a:blip r:embed="rId8">
            <a:alphaModFix/>
          </a:blip>
          <a:srcRect b="8194" l="5377" r="4839" t="3970"/>
          <a:stretch/>
        </p:blipFill>
        <p:spPr>
          <a:xfrm rot="-5400000">
            <a:off x="5073085" y="3173876"/>
            <a:ext cx="1632050" cy="2128773"/>
          </a:xfrm>
          <a:prstGeom prst="rect">
            <a:avLst/>
          </a:prstGeom>
          <a:noFill/>
          <a:ln>
            <a:noFill/>
          </a:ln>
          <a:effectLst>
            <a:outerShdw blurRad="57150" rotWithShape="0" algn="bl" dir="5400000" dist="19050">
              <a:schemeClr val="lt1">
                <a:alpha val="50000"/>
              </a:schemeClr>
            </a:outerShdw>
          </a:effectLst>
        </p:spPr>
      </p:pic>
      <p:pic>
        <p:nvPicPr>
          <p:cNvPr id="156" name="Google Shape;156;p30"/>
          <p:cNvPicPr preferRelativeResize="0"/>
          <p:nvPr/>
        </p:nvPicPr>
        <p:blipFill rotWithShape="1">
          <a:blip r:embed="rId9">
            <a:alphaModFix/>
          </a:blip>
          <a:srcRect b="4077" l="6171" r="3730" t="5913"/>
          <a:stretch/>
        </p:blipFill>
        <p:spPr>
          <a:xfrm rot="-5400000">
            <a:off x="2794507" y="1411007"/>
            <a:ext cx="1609225" cy="2143299"/>
          </a:xfrm>
          <a:prstGeom prst="rect">
            <a:avLst/>
          </a:prstGeom>
          <a:noFill/>
          <a:ln>
            <a:noFill/>
          </a:ln>
          <a:effectLst>
            <a:outerShdw blurRad="57150" rotWithShape="0" algn="bl" dir="5400000" dist="19050">
              <a:schemeClr val="lt1">
                <a:alpha val="50000"/>
              </a:schemeClr>
            </a:outerShdw>
          </a:effectLst>
        </p:spPr>
      </p:pic>
      <p:sp>
        <p:nvSpPr>
          <p:cNvPr id="157" name="Google Shape;157;p30"/>
          <p:cNvSpPr/>
          <p:nvPr/>
        </p:nvSpPr>
        <p:spPr>
          <a:xfrm>
            <a:off x="0" y="0"/>
            <a:ext cx="2431200" cy="5143500"/>
          </a:xfrm>
          <a:prstGeom prst="flowChartProcess">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30"/>
          <p:cNvSpPr txBox="1"/>
          <p:nvPr/>
        </p:nvSpPr>
        <p:spPr>
          <a:xfrm>
            <a:off x="0" y="1559100"/>
            <a:ext cx="24312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FFFF"/>
                </a:solidFill>
                <a:latin typeface="Roboto Mono"/>
                <a:ea typeface="Roboto Mono"/>
                <a:cs typeface="Roboto Mono"/>
                <a:sym typeface="Roboto Mono"/>
              </a:rPr>
              <a:t>INITIAL</a:t>
            </a:r>
            <a:endParaRPr b="1" sz="3600">
              <a:solidFill>
                <a:srgbClr val="FFFFFF"/>
              </a:solidFill>
              <a:latin typeface="Roboto Mono"/>
              <a:ea typeface="Roboto Mono"/>
              <a:cs typeface="Roboto Mono"/>
              <a:sym typeface="Roboto Mono"/>
            </a:endParaRPr>
          </a:p>
          <a:p>
            <a:pPr indent="0" lvl="0" marL="0" rtl="0" algn="ctr">
              <a:spcBef>
                <a:spcPts val="0"/>
              </a:spcBef>
              <a:spcAft>
                <a:spcPts val="0"/>
              </a:spcAft>
              <a:buNone/>
            </a:pPr>
            <a:r>
              <a:rPr b="1" lang="en" sz="3600">
                <a:solidFill>
                  <a:srgbClr val="FFFFFF"/>
                </a:solidFill>
                <a:latin typeface="Roboto Mono"/>
                <a:ea typeface="Roboto Mono"/>
                <a:cs typeface="Roboto Mono"/>
                <a:sym typeface="Roboto Mono"/>
              </a:rPr>
              <a:t>SOLUTION</a:t>
            </a:r>
            <a:endParaRPr b="1" sz="3600">
              <a:solidFill>
                <a:srgbClr val="FFFFFF"/>
              </a:solidFill>
              <a:latin typeface="Roboto Mono"/>
              <a:ea typeface="Roboto Mono"/>
              <a:cs typeface="Roboto Mono"/>
              <a:sym typeface="Roboto Mono"/>
            </a:endParaRPr>
          </a:p>
          <a:p>
            <a:pPr indent="0" lvl="0" marL="0" rtl="0" algn="ctr">
              <a:spcBef>
                <a:spcPts val="0"/>
              </a:spcBef>
              <a:spcAft>
                <a:spcPts val="0"/>
              </a:spcAft>
              <a:buNone/>
            </a:pPr>
            <a:r>
              <a:rPr b="1" lang="en" sz="3600">
                <a:solidFill>
                  <a:srgbClr val="FFFFFF"/>
                </a:solidFill>
                <a:latin typeface="Roboto Mono"/>
                <a:ea typeface="Roboto Mono"/>
                <a:cs typeface="Roboto Mono"/>
                <a:sym typeface="Roboto Mono"/>
              </a:rPr>
              <a:t>IDEAS</a:t>
            </a:r>
            <a:endParaRPr b="1" sz="3600">
              <a:solidFill>
                <a:srgbClr val="FFFFFF"/>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4814370" y="1632125"/>
            <a:ext cx="1759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VIRTUAL REALITY</a:t>
            </a:r>
            <a:endParaRPr b="1">
              <a:latin typeface="Roboto Mono"/>
              <a:ea typeface="Roboto Mono"/>
              <a:cs typeface="Roboto Mono"/>
              <a:sym typeface="Roboto Mono"/>
            </a:endParaRPr>
          </a:p>
        </p:txBody>
      </p:sp>
      <p:sp>
        <p:nvSpPr>
          <p:cNvPr id="164" name="Google Shape;164;p31"/>
          <p:cNvSpPr txBox="1"/>
          <p:nvPr>
            <p:ph type="title"/>
          </p:nvPr>
        </p:nvSpPr>
        <p:spPr>
          <a:xfrm>
            <a:off x="6884538" y="1710625"/>
            <a:ext cx="1387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MOBILE</a:t>
            </a:r>
            <a:endParaRPr b="1">
              <a:latin typeface="Roboto Mono"/>
              <a:ea typeface="Roboto Mono"/>
              <a:cs typeface="Roboto Mono"/>
              <a:sym typeface="Roboto Mono"/>
            </a:endParaRPr>
          </a:p>
        </p:txBody>
      </p:sp>
      <p:sp>
        <p:nvSpPr>
          <p:cNvPr id="165" name="Google Shape;165;p31"/>
          <p:cNvSpPr txBox="1"/>
          <p:nvPr/>
        </p:nvSpPr>
        <p:spPr>
          <a:xfrm>
            <a:off x="481800" y="293300"/>
            <a:ext cx="8180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Roboto Mono"/>
                <a:ea typeface="Roboto Mono"/>
                <a:cs typeface="Roboto Mono"/>
                <a:sym typeface="Roboto Mono"/>
              </a:rPr>
              <a:t>Our 4 Distinct Modalities</a:t>
            </a:r>
            <a:endParaRPr b="1" sz="3700">
              <a:solidFill>
                <a:srgbClr val="000000"/>
              </a:solidFill>
              <a:latin typeface="Roboto Mono"/>
              <a:ea typeface="Roboto Mono"/>
              <a:cs typeface="Roboto Mono"/>
              <a:sym typeface="Roboto Mono"/>
            </a:endParaRPr>
          </a:p>
        </p:txBody>
      </p:sp>
      <p:sp>
        <p:nvSpPr>
          <p:cNvPr id="166" name="Google Shape;166;p31"/>
          <p:cNvSpPr txBox="1"/>
          <p:nvPr/>
        </p:nvSpPr>
        <p:spPr>
          <a:xfrm>
            <a:off x="1944363" y="1016900"/>
            <a:ext cx="5380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800">
                <a:solidFill>
                  <a:srgbClr val="4D6154"/>
                </a:solidFill>
                <a:latin typeface="Roboto Mono"/>
                <a:ea typeface="Roboto Mono"/>
                <a:cs typeface="Roboto Mono"/>
                <a:sym typeface="Roboto Mono"/>
              </a:rPr>
              <a:t>(Chosen from 20–30 initial sketches)</a:t>
            </a:r>
            <a:endParaRPr b="1" i="1" sz="1800">
              <a:solidFill>
                <a:srgbClr val="4D6154"/>
              </a:solidFill>
              <a:latin typeface="Roboto Mono"/>
              <a:ea typeface="Roboto Mono"/>
              <a:cs typeface="Roboto Mono"/>
              <a:sym typeface="Roboto Mono"/>
            </a:endParaRPr>
          </a:p>
        </p:txBody>
      </p:sp>
      <p:sp>
        <p:nvSpPr>
          <p:cNvPr id="167" name="Google Shape;167;p31"/>
          <p:cNvSpPr/>
          <p:nvPr/>
        </p:nvSpPr>
        <p:spPr>
          <a:xfrm rot="-5400000">
            <a:off x="7381563" y="3892100"/>
            <a:ext cx="484800" cy="1387800"/>
          </a:xfrm>
          <a:prstGeom prst="downArrow">
            <a:avLst>
              <a:gd fmla="val 50000" name="adj1"/>
              <a:gd fmla="val 50000" name="adj2"/>
            </a:avLst>
          </a:prstGeom>
          <a:solidFill>
            <a:srgbClr val="4D61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31"/>
          <p:cNvSpPr txBox="1"/>
          <p:nvPr/>
        </p:nvSpPr>
        <p:spPr>
          <a:xfrm>
            <a:off x="826138" y="4370450"/>
            <a:ext cx="585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a:solidFill>
                  <a:srgbClr val="4D6154"/>
                </a:solidFill>
                <a:latin typeface="Roboto Mono"/>
                <a:ea typeface="Roboto Mono"/>
                <a:cs typeface="Roboto Mono"/>
                <a:sym typeface="Roboto Mono"/>
              </a:rPr>
              <a:t>Exploring each modality through low-fi sketches </a:t>
            </a:r>
            <a:endParaRPr b="1" i="1" sz="1600">
              <a:solidFill>
                <a:srgbClr val="4D6154"/>
              </a:solidFill>
              <a:latin typeface="Roboto Mono"/>
              <a:ea typeface="Roboto Mono"/>
              <a:cs typeface="Roboto Mono"/>
              <a:sym typeface="Roboto Mono"/>
            </a:endParaRPr>
          </a:p>
        </p:txBody>
      </p:sp>
      <p:pic>
        <p:nvPicPr>
          <p:cNvPr id="169" name="Google Shape;169;p31" title="istockphoto-481378203-612x612-removebg-preview.png"/>
          <p:cNvPicPr preferRelativeResize="0"/>
          <p:nvPr/>
        </p:nvPicPr>
        <p:blipFill>
          <a:blip r:embed="rId3">
            <a:alphaModFix/>
          </a:blip>
          <a:stretch>
            <a:fillRect/>
          </a:stretch>
        </p:blipFill>
        <p:spPr>
          <a:xfrm rot="626665">
            <a:off x="630694" y="2453395"/>
            <a:ext cx="1331259" cy="1549820"/>
          </a:xfrm>
          <a:prstGeom prst="rect">
            <a:avLst/>
          </a:prstGeom>
          <a:noFill/>
          <a:ln>
            <a:noFill/>
          </a:ln>
        </p:spPr>
      </p:pic>
      <p:pic>
        <p:nvPicPr>
          <p:cNvPr id="170" name="Google Shape;170;p31" title="98f0b05f0abd5fa8398879e79de5b015-removebg-preview.png"/>
          <p:cNvPicPr preferRelativeResize="0"/>
          <p:nvPr/>
        </p:nvPicPr>
        <p:blipFill>
          <a:blip r:embed="rId4">
            <a:alphaModFix/>
          </a:blip>
          <a:stretch>
            <a:fillRect/>
          </a:stretch>
        </p:blipFill>
        <p:spPr>
          <a:xfrm>
            <a:off x="6948738" y="2204825"/>
            <a:ext cx="1259375" cy="1992178"/>
          </a:xfrm>
          <a:prstGeom prst="rect">
            <a:avLst/>
          </a:prstGeom>
          <a:noFill/>
          <a:ln>
            <a:noFill/>
          </a:ln>
        </p:spPr>
      </p:pic>
      <p:pic>
        <p:nvPicPr>
          <p:cNvPr id="171" name="Google Shape;171;p31" title="vector-hand-drawn-engraving-style-260nw-2204604815-removebg-preview.png"/>
          <p:cNvPicPr preferRelativeResize="0"/>
          <p:nvPr/>
        </p:nvPicPr>
        <p:blipFill rotWithShape="1">
          <a:blip r:embed="rId5">
            <a:alphaModFix/>
          </a:blip>
          <a:srcRect b="7544" l="0" r="0" t="10447"/>
          <a:stretch/>
        </p:blipFill>
        <p:spPr>
          <a:xfrm>
            <a:off x="4508825" y="2470050"/>
            <a:ext cx="2482525" cy="1461725"/>
          </a:xfrm>
          <a:prstGeom prst="rect">
            <a:avLst/>
          </a:prstGeom>
          <a:noFill/>
          <a:ln>
            <a:noFill/>
          </a:ln>
        </p:spPr>
      </p:pic>
      <p:sp>
        <p:nvSpPr>
          <p:cNvPr id="172" name="Google Shape;172;p31"/>
          <p:cNvSpPr txBox="1"/>
          <p:nvPr>
            <p:ph type="title"/>
          </p:nvPr>
        </p:nvSpPr>
        <p:spPr>
          <a:xfrm>
            <a:off x="210024" y="1738013"/>
            <a:ext cx="2172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SMARTWATCH</a:t>
            </a:r>
            <a:endParaRPr b="1">
              <a:latin typeface="Roboto Mono"/>
              <a:ea typeface="Roboto Mono"/>
              <a:cs typeface="Roboto Mono"/>
              <a:sym typeface="Roboto Mono"/>
            </a:endParaRPr>
          </a:p>
        </p:txBody>
      </p:sp>
      <p:sp>
        <p:nvSpPr>
          <p:cNvPr id="173" name="Google Shape;173;p31"/>
          <p:cNvSpPr txBox="1"/>
          <p:nvPr>
            <p:ph type="title"/>
          </p:nvPr>
        </p:nvSpPr>
        <p:spPr>
          <a:xfrm>
            <a:off x="2557600" y="1632125"/>
            <a:ext cx="1945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Roboto Mono"/>
                <a:ea typeface="Roboto Mono"/>
                <a:cs typeface="Roboto Mono"/>
                <a:sym typeface="Roboto Mono"/>
              </a:rPr>
              <a:t>AR GLASSES</a:t>
            </a:r>
            <a:endParaRPr b="1">
              <a:latin typeface="Roboto Mono"/>
              <a:ea typeface="Roboto Mono"/>
              <a:cs typeface="Roboto Mono"/>
              <a:sym typeface="Roboto Mono"/>
            </a:endParaRPr>
          </a:p>
        </p:txBody>
      </p:sp>
      <p:pic>
        <p:nvPicPr>
          <p:cNvPr id="174" name="Google Shape;174;p31"/>
          <p:cNvPicPr preferRelativeResize="0"/>
          <p:nvPr/>
        </p:nvPicPr>
        <p:blipFill>
          <a:blip r:embed="rId6">
            <a:alphaModFix/>
          </a:blip>
          <a:stretch>
            <a:fillRect/>
          </a:stretch>
        </p:blipFill>
        <p:spPr>
          <a:xfrm>
            <a:off x="2535025" y="2186450"/>
            <a:ext cx="1992175" cy="199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p:cNvPicPr preferRelativeResize="0"/>
          <p:nvPr/>
        </p:nvPicPr>
        <p:blipFill rotWithShape="1">
          <a:blip r:embed="rId3">
            <a:alphaModFix/>
          </a:blip>
          <a:srcRect b="5263" l="5758" r="7510" t="11054"/>
          <a:stretch/>
        </p:blipFill>
        <p:spPr>
          <a:xfrm rot="-5400000">
            <a:off x="4016549" y="267875"/>
            <a:ext cx="4145376" cy="5332874"/>
          </a:xfrm>
          <a:prstGeom prst="rect">
            <a:avLst/>
          </a:prstGeom>
          <a:noFill/>
          <a:ln>
            <a:noFill/>
          </a:ln>
        </p:spPr>
      </p:pic>
      <p:sp>
        <p:nvSpPr>
          <p:cNvPr id="180" name="Google Shape;180;p32"/>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32"/>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SMARTWATCH</a:t>
            </a:r>
            <a:endParaRPr b="1" sz="3500">
              <a:solidFill>
                <a:srgbClr val="FFFFFF"/>
              </a:solidFill>
              <a:latin typeface="Roboto Mono"/>
              <a:ea typeface="Roboto Mono"/>
              <a:cs typeface="Roboto Mono"/>
              <a:sym typeface="Roboto Mono"/>
            </a:endParaRPr>
          </a:p>
        </p:txBody>
      </p:sp>
      <p:sp>
        <p:nvSpPr>
          <p:cNvPr id="182" name="Google Shape;182;p32"/>
          <p:cNvSpPr/>
          <p:nvPr/>
        </p:nvSpPr>
        <p:spPr>
          <a:xfrm>
            <a:off x="254775" y="1987300"/>
            <a:ext cx="2912850" cy="1434700"/>
          </a:xfrm>
          <a:prstGeom prst="flowChartProcess">
            <a:avLst/>
          </a:prstGeom>
          <a:solidFill>
            <a:srgbClr val="0097A7"/>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Roboto Mono"/>
                <a:ea typeface="Roboto Mono"/>
                <a:cs typeface="Roboto Mono"/>
                <a:sym typeface="Roboto Mono"/>
              </a:rPr>
              <a:t>Quick emotional reflections on the go</a:t>
            </a:r>
            <a:endParaRPr sz="1200"/>
          </a:p>
        </p:txBody>
      </p:sp>
      <p:sp>
        <p:nvSpPr>
          <p:cNvPr id="183" name="Google Shape;183;p32"/>
          <p:cNvSpPr txBox="1"/>
          <p:nvPr/>
        </p:nvSpPr>
        <p:spPr>
          <a:xfrm>
            <a:off x="11088" y="4591500"/>
            <a:ext cx="326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500" u="sng">
                <a:solidFill>
                  <a:srgbClr val="4D6154"/>
                </a:solidFill>
                <a:latin typeface="Roboto Mono"/>
                <a:ea typeface="Roboto Mono"/>
                <a:cs typeface="Roboto Mono"/>
                <a:sym typeface="Roboto Mono"/>
              </a:rPr>
              <a:t>Prototype concept 1 of 4</a:t>
            </a:r>
            <a:endParaRPr b="1" i="1" sz="1500" u="sng">
              <a:solidFill>
                <a:srgbClr val="4D6154"/>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p:nvPr/>
        </p:nvSpPr>
        <p:spPr>
          <a:xfrm>
            <a:off x="0" y="400"/>
            <a:ext cx="9144000" cy="711300"/>
          </a:xfrm>
          <a:prstGeom prst="rect">
            <a:avLst/>
          </a:prstGeom>
          <a:solidFill>
            <a:srgbClr val="4D61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33"/>
          <p:cNvSpPr txBox="1"/>
          <p:nvPr/>
        </p:nvSpPr>
        <p:spPr>
          <a:xfrm>
            <a:off x="592800" y="-11602"/>
            <a:ext cx="7958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FFFFFF"/>
                </a:solidFill>
                <a:latin typeface="Roboto Mono"/>
                <a:ea typeface="Roboto Mono"/>
                <a:cs typeface="Roboto Mono"/>
                <a:sym typeface="Roboto Mono"/>
              </a:rPr>
              <a:t>VIRTUAL REALITY</a:t>
            </a:r>
            <a:endParaRPr b="1" sz="3500">
              <a:solidFill>
                <a:srgbClr val="FFFFFF"/>
              </a:solidFill>
              <a:latin typeface="Roboto Mono"/>
              <a:ea typeface="Roboto Mono"/>
              <a:cs typeface="Roboto Mono"/>
              <a:sym typeface="Roboto Mono"/>
            </a:endParaRPr>
          </a:p>
        </p:txBody>
      </p:sp>
      <p:sp>
        <p:nvSpPr>
          <p:cNvPr id="190" name="Google Shape;190;p33"/>
          <p:cNvSpPr txBox="1"/>
          <p:nvPr/>
        </p:nvSpPr>
        <p:spPr>
          <a:xfrm>
            <a:off x="11088" y="4591500"/>
            <a:ext cx="326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500" u="sng">
                <a:solidFill>
                  <a:srgbClr val="4D6154"/>
                </a:solidFill>
                <a:latin typeface="Roboto Mono"/>
                <a:ea typeface="Roboto Mono"/>
                <a:cs typeface="Roboto Mono"/>
                <a:sym typeface="Roboto Mono"/>
              </a:rPr>
              <a:t>Prototype concept 2 of 4</a:t>
            </a:r>
            <a:endParaRPr b="1" i="1" sz="1500" u="sng">
              <a:solidFill>
                <a:srgbClr val="4D6154"/>
              </a:solidFill>
              <a:latin typeface="Roboto Mono"/>
              <a:ea typeface="Roboto Mono"/>
              <a:cs typeface="Roboto Mono"/>
              <a:sym typeface="Roboto Mono"/>
            </a:endParaRPr>
          </a:p>
        </p:txBody>
      </p:sp>
      <p:sp>
        <p:nvSpPr>
          <p:cNvPr id="191" name="Google Shape;191;p33"/>
          <p:cNvSpPr/>
          <p:nvPr/>
        </p:nvSpPr>
        <p:spPr>
          <a:xfrm>
            <a:off x="254775" y="1654788"/>
            <a:ext cx="2912850" cy="1978013"/>
          </a:xfrm>
          <a:prstGeom prst="flowChartProcess">
            <a:avLst/>
          </a:prstGeom>
          <a:solidFill>
            <a:srgbClr val="0097A7"/>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Roboto Mono"/>
                <a:ea typeface="Roboto Mono"/>
                <a:cs typeface="Roboto Mono"/>
                <a:sym typeface="Roboto Mono"/>
              </a:rPr>
              <a:t>Immersive self-reflection through environment and gesture</a:t>
            </a:r>
            <a:endParaRPr sz="1200"/>
          </a:p>
        </p:txBody>
      </p:sp>
      <p:sp>
        <p:nvSpPr>
          <p:cNvPr id="192" name="Google Shape;192;p33"/>
          <p:cNvSpPr txBox="1"/>
          <p:nvPr/>
        </p:nvSpPr>
        <p:spPr>
          <a:xfrm>
            <a:off x="7729250" y="1058853"/>
            <a:ext cx="10041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dk1"/>
                </a:solidFill>
              </a:rPr>
              <a:t>ToDo List</a:t>
            </a:r>
            <a:endParaRPr b="1" sz="700">
              <a:solidFill>
                <a:schemeClr val="dk1"/>
              </a:solidFill>
            </a:endParaRPr>
          </a:p>
        </p:txBody>
      </p:sp>
      <p:grpSp>
        <p:nvGrpSpPr>
          <p:cNvPr id="193" name="Google Shape;193;p33"/>
          <p:cNvGrpSpPr/>
          <p:nvPr/>
        </p:nvGrpSpPr>
        <p:grpSpPr>
          <a:xfrm>
            <a:off x="3421550" y="670546"/>
            <a:ext cx="5384376" cy="4405754"/>
            <a:chOff x="3421550" y="670546"/>
            <a:chExt cx="5384376" cy="4405754"/>
          </a:xfrm>
        </p:grpSpPr>
        <p:pic>
          <p:nvPicPr>
            <p:cNvPr id="194" name="Google Shape;194;p33"/>
            <p:cNvPicPr preferRelativeResize="0"/>
            <p:nvPr/>
          </p:nvPicPr>
          <p:blipFill rotWithShape="1">
            <a:blip r:embed="rId3">
              <a:alphaModFix/>
            </a:blip>
            <a:srcRect b="9120" l="9387" r="3610" t="7050"/>
            <a:stretch/>
          </p:blipFill>
          <p:spPr>
            <a:xfrm rot="-5400000">
              <a:off x="3991650" y="203799"/>
              <a:ext cx="4244175" cy="5384376"/>
            </a:xfrm>
            <a:prstGeom prst="rect">
              <a:avLst/>
            </a:prstGeom>
            <a:noFill/>
            <a:ln>
              <a:noFill/>
            </a:ln>
          </p:spPr>
        </p:pic>
        <p:sp>
          <p:nvSpPr>
            <p:cNvPr id="195" name="Google Shape;195;p33"/>
            <p:cNvSpPr txBox="1"/>
            <p:nvPr/>
          </p:nvSpPr>
          <p:spPr>
            <a:xfrm>
              <a:off x="5090386" y="894900"/>
              <a:ext cx="1166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Opening Page: Immediate check in about user’s day as they first open Kyro</a:t>
              </a:r>
              <a:endParaRPr b="1" sz="800">
                <a:solidFill>
                  <a:schemeClr val="dk1"/>
                </a:solidFill>
              </a:endParaRPr>
            </a:p>
          </p:txBody>
        </p:sp>
        <p:sp>
          <p:nvSpPr>
            <p:cNvPr id="196" name="Google Shape;196;p33"/>
            <p:cNvSpPr txBox="1"/>
            <p:nvPr/>
          </p:nvSpPr>
          <p:spPr>
            <a:xfrm>
              <a:off x="4572000" y="2397657"/>
              <a:ext cx="10041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rPr>
                <a:t>No need of a joysckick to use Kyro*</a:t>
              </a:r>
              <a:endParaRPr b="1" sz="700">
                <a:solidFill>
                  <a:schemeClr val="dk1"/>
                </a:solidFill>
              </a:endParaRPr>
            </a:p>
          </p:txBody>
        </p:sp>
        <p:sp>
          <p:nvSpPr>
            <p:cNvPr id="197" name="Google Shape;197;p33"/>
            <p:cNvSpPr txBox="1"/>
            <p:nvPr/>
          </p:nvSpPr>
          <p:spPr>
            <a:xfrm>
              <a:off x="6059725" y="670546"/>
              <a:ext cx="26295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rPr>
                <a:t>User has the ability to interact with </a:t>
              </a:r>
              <a:r>
                <a:rPr b="1" lang="en" sz="700">
                  <a:solidFill>
                    <a:schemeClr val="dk1"/>
                  </a:solidFill>
                </a:rPr>
                <a:t>multiple</a:t>
              </a:r>
              <a:r>
                <a:rPr b="1" lang="en" sz="700">
                  <a:solidFill>
                    <a:schemeClr val="dk1"/>
                  </a:solidFill>
                </a:rPr>
                <a:t> features at the same time such as reflecting with voice and </a:t>
              </a:r>
              <a:r>
                <a:rPr b="1" lang="en" sz="700">
                  <a:solidFill>
                    <a:schemeClr val="dk1"/>
                  </a:solidFill>
                </a:rPr>
                <a:t>generating</a:t>
              </a:r>
              <a:r>
                <a:rPr b="1" lang="en" sz="700">
                  <a:solidFill>
                    <a:schemeClr val="dk1"/>
                  </a:solidFill>
                </a:rPr>
                <a:t> ToDos out of it</a:t>
              </a:r>
              <a:endParaRPr b="1" sz="700">
                <a:solidFill>
                  <a:schemeClr val="dk1"/>
                </a:solidFill>
              </a:endParaRPr>
            </a:p>
          </p:txBody>
        </p:sp>
        <p:sp>
          <p:nvSpPr>
            <p:cNvPr id="198" name="Google Shape;198;p33"/>
            <p:cNvSpPr/>
            <p:nvPr/>
          </p:nvSpPr>
          <p:spPr>
            <a:xfrm>
              <a:off x="3810000" y="894903"/>
              <a:ext cx="2249725" cy="347725"/>
            </a:xfrm>
            <a:custGeom>
              <a:rect b="b" l="l" r="r" t="t"/>
              <a:pathLst>
                <a:path extrusionOk="0" h="13909" w="89989">
                  <a:moveTo>
                    <a:pt x="0" y="13910"/>
                  </a:moveTo>
                  <a:cubicBezTo>
                    <a:pt x="5201" y="12096"/>
                    <a:pt x="21893" y="5262"/>
                    <a:pt x="31206" y="3024"/>
                  </a:cubicBezTo>
                  <a:cubicBezTo>
                    <a:pt x="40519" y="786"/>
                    <a:pt x="47353" y="968"/>
                    <a:pt x="55880" y="484"/>
                  </a:cubicBezTo>
                  <a:cubicBezTo>
                    <a:pt x="64407" y="0"/>
                    <a:pt x="76684" y="-60"/>
                    <a:pt x="82369" y="121"/>
                  </a:cubicBezTo>
                  <a:cubicBezTo>
                    <a:pt x="88054" y="302"/>
                    <a:pt x="88719" y="1330"/>
                    <a:pt x="89989" y="1572"/>
                  </a:cubicBezTo>
                </a:path>
              </a:pathLst>
            </a:custGeom>
            <a:noFill/>
            <a:ln cap="flat" cmpd="sng" w="38100">
              <a:solidFill>
                <a:srgbClr val="0097A7"/>
              </a:solidFill>
              <a:prstDash val="solid"/>
              <a:round/>
              <a:headEnd len="med" w="med" type="none"/>
              <a:tailEnd len="med" w="med" type="stealth"/>
            </a:ln>
          </p:spPr>
        </p:sp>
        <p:sp>
          <p:nvSpPr>
            <p:cNvPr id="199" name="Google Shape;199;p33"/>
            <p:cNvSpPr txBox="1"/>
            <p:nvPr/>
          </p:nvSpPr>
          <p:spPr>
            <a:xfrm>
              <a:off x="7173925" y="2571750"/>
              <a:ext cx="16320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dk1"/>
                  </a:solidFill>
                </a:rPr>
                <a:t>User’s right side perspective*</a:t>
              </a:r>
              <a:endParaRPr b="1" sz="700">
                <a:solidFill>
                  <a:schemeClr val="dk1"/>
                </a:solidFill>
              </a:endParaRPr>
            </a:p>
          </p:txBody>
        </p:sp>
        <p:sp>
          <p:nvSpPr>
            <p:cNvPr id="200" name="Google Shape;200;p33"/>
            <p:cNvSpPr txBox="1"/>
            <p:nvPr/>
          </p:nvSpPr>
          <p:spPr>
            <a:xfrm>
              <a:off x="3888275" y="4801500"/>
              <a:ext cx="16320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dk1"/>
                  </a:solidFill>
                </a:rPr>
                <a:t>User’s left side perspective*</a:t>
              </a:r>
              <a:endParaRPr b="1" sz="700">
                <a:solidFill>
                  <a:schemeClr val="dk1"/>
                </a:solidFill>
              </a:endParaRPr>
            </a:p>
          </p:txBody>
        </p:sp>
        <p:sp>
          <p:nvSpPr>
            <p:cNvPr id="201" name="Google Shape;201;p33"/>
            <p:cNvSpPr/>
            <p:nvPr/>
          </p:nvSpPr>
          <p:spPr>
            <a:xfrm>
              <a:off x="3518213" y="1796150"/>
              <a:ext cx="46850" cy="925275"/>
            </a:xfrm>
            <a:custGeom>
              <a:rect b="b" l="l" r="r" t="t"/>
              <a:pathLst>
                <a:path extrusionOk="0" h="37011" w="1874">
                  <a:moveTo>
                    <a:pt x="1875" y="0"/>
                  </a:moveTo>
                  <a:cubicBezTo>
                    <a:pt x="1633" y="2782"/>
                    <a:pt x="725" y="11551"/>
                    <a:pt x="423" y="16691"/>
                  </a:cubicBezTo>
                  <a:cubicBezTo>
                    <a:pt x="121" y="21832"/>
                    <a:pt x="1" y="27456"/>
                    <a:pt x="61" y="30843"/>
                  </a:cubicBezTo>
                  <a:cubicBezTo>
                    <a:pt x="122" y="34230"/>
                    <a:pt x="665" y="35983"/>
                    <a:pt x="786" y="37011"/>
                  </a:cubicBezTo>
                </a:path>
              </a:pathLst>
            </a:custGeom>
            <a:noFill/>
            <a:ln cap="flat" cmpd="sng" w="38100">
              <a:solidFill>
                <a:srgbClr val="0097A7"/>
              </a:solidFill>
              <a:prstDash val="solid"/>
              <a:round/>
              <a:headEnd len="med" w="med" type="none"/>
              <a:tailEnd len="med" w="med" type="triangle"/>
            </a:ln>
          </p:spPr>
        </p:sp>
        <p:sp>
          <p:nvSpPr>
            <p:cNvPr id="202" name="Google Shape;202;p33"/>
            <p:cNvSpPr txBox="1"/>
            <p:nvPr/>
          </p:nvSpPr>
          <p:spPr>
            <a:xfrm>
              <a:off x="4857050" y="3084768"/>
              <a:ext cx="1166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User has the </a:t>
              </a:r>
              <a:r>
                <a:rPr b="1" lang="en" sz="800">
                  <a:solidFill>
                    <a:schemeClr val="dk1"/>
                  </a:solidFill>
                </a:rPr>
                <a:t>ability</a:t>
              </a:r>
              <a:r>
                <a:rPr b="1" lang="en" sz="800">
                  <a:solidFill>
                    <a:schemeClr val="dk1"/>
                  </a:solidFill>
                </a:rPr>
                <a:t> to track and see current and past emotions</a:t>
              </a:r>
              <a:endParaRPr b="1" sz="800">
                <a:solidFill>
                  <a:schemeClr val="dk1"/>
                </a:solidFill>
              </a:endParaRPr>
            </a:p>
          </p:txBody>
        </p:sp>
        <p:sp>
          <p:nvSpPr>
            <p:cNvPr id="203" name="Google Shape;203;p33"/>
            <p:cNvSpPr txBox="1"/>
            <p:nvPr/>
          </p:nvSpPr>
          <p:spPr>
            <a:xfrm>
              <a:off x="4938200" y="2884653"/>
              <a:ext cx="10041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chemeClr val="dk1"/>
                  </a:solidFill>
                </a:rPr>
                <a:t>Analytics</a:t>
              </a:r>
              <a:endParaRPr b="1" sz="700">
                <a:solidFill>
                  <a:schemeClr val="dk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